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56" r:id="rId2"/>
    <p:sldId id="392" r:id="rId3"/>
    <p:sldId id="393" r:id="rId4"/>
    <p:sldId id="394" r:id="rId5"/>
    <p:sldId id="302" r:id="rId6"/>
    <p:sldId id="303" r:id="rId7"/>
    <p:sldId id="372" r:id="rId8"/>
    <p:sldId id="354" r:id="rId9"/>
    <p:sldId id="374" r:id="rId10"/>
    <p:sldId id="368" r:id="rId11"/>
    <p:sldId id="260" r:id="rId12"/>
    <p:sldId id="401" r:id="rId13"/>
    <p:sldId id="373" r:id="rId14"/>
    <p:sldId id="375" r:id="rId15"/>
    <p:sldId id="311" r:id="rId16"/>
    <p:sldId id="376" r:id="rId17"/>
    <p:sldId id="349" r:id="rId18"/>
    <p:sldId id="385" r:id="rId19"/>
    <p:sldId id="400" r:id="rId20"/>
    <p:sldId id="371" r:id="rId21"/>
    <p:sldId id="380" r:id="rId22"/>
    <p:sldId id="332" r:id="rId23"/>
    <p:sldId id="344" r:id="rId24"/>
    <p:sldId id="345" r:id="rId25"/>
    <p:sldId id="350" r:id="rId26"/>
    <p:sldId id="370" r:id="rId27"/>
    <p:sldId id="295" r:id="rId28"/>
    <p:sldId id="384" r:id="rId29"/>
    <p:sldId id="386" r:id="rId30"/>
    <p:sldId id="299" r:id="rId31"/>
    <p:sldId id="402" r:id="rId32"/>
    <p:sldId id="403" r:id="rId33"/>
    <p:sldId id="294" r:id="rId34"/>
    <p:sldId id="331" r:id="rId35"/>
    <p:sldId id="342" r:id="rId36"/>
    <p:sldId id="343" r:id="rId37"/>
    <p:sldId id="388" r:id="rId38"/>
    <p:sldId id="389" r:id="rId39"/>
    <p:sldId id="296" r:id="rId40"/>
    <p:sldId id="381" r:id="rId41"/>
    <p:sldId id="387" r:id="rId42"/>
    <p:sldId id="300" r:id="rId43"/>
    <p:sldId id="352" r:id="rId44"/>
    <p:sldId id="304" r:id="rId45"/>
    <p:sldId id="382" r:id="rId46"/>
    <p:sldId id="334" r:id="rId47"/>
    <p:sldId id="325" r:id="rId48"/>
    <p:sldId id="321" r:id="rId49"/>
    <p:sldId id="326" r:id="rId50"/>
    <p:sldId id="322" r:id="rId51"/>
    <p:sldId id="327" r:id="rId52"/>
    <p:sldId id="406" r:id="rId53"/>
    <p:sldId id="409" r:id="rId54"/>
    <p:sldId id="408" r:id="rId55"/>
    <p:sldId id="407" r:id="rId56"/>
    <p:sldId id="404" r:id="rId57"/>
    <p:sldId id="390" r:id="rId58"/>
    <p:sldId id="405" r:id="rId59"/>
    <p:sldId id="399" r:id="rId60"/>
  </p:sldIdLst>
  <p:sldSz cx="12192000" cy="6858000"/>
  <p:notesSz cx="12192000" cy="6858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A7B166-FC27-EB20-A474-04DD24DE4B56}" name="Eef Jonkers" initials="EJ" userId="S::eef.jonkers@samvzw.be::efa4e10a-92a6-487a-840e-9b3a4f6847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BF58E-1E1C-4661-8FB5-018D096ADE28}" v="330" dt="2024-04-22T11:09:03.69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8" autoAdjust="0"/>
    <p:restoredTop sz="65182" autoAdjust="0"/>
  </p:normalViewPr>
  <p:slideViewPr>
    <p:cSldViewPr>
      <p:cViewPr varScale="1">
        <p:scale>
          <a:sx n="74" d="100"/>
          <a:sy n="74" d="100"/>
        </p:scale>
        <p:origin x="132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1C8AD75-C0A5-4294-A10E-E55451C97862}" type="datetimeFigureOut">
              <a:rPr lang="nl-BE" smtClean="0"/>
              <a:t>29/04/2024</a:t>
            </a:fld>
            <a:endParaRPr lang="nl-BE"/>
          </a:p>
        </p:txBody>
      </p:sp>
      <p:sp>
        <p:nvSpPr>
          <p:cNvPr id="4" name="Tijdelijke aanduiding voor dia-afbeelding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C939073-9887-4888-9ABE-6F1477BB899D}" type="slidenum">
              <a:rPr lang="nl-BE" smtClean="0"/>
              <a:t>‹nr.›</a:t>
            </a:fld>
            <a:endParaRPr lang="nl-BE"/>
          </a:p>
        </p:txBody>
      </p:sp>
    </p:spTree>
    <p:extLst>
      <p:ext uri="{BB962C8B-B14F-4D97-AF65-F5344CB8AC3E}">
        <p14:creationId xmlns:p14="http://schemas.microsoft.com/office/powerpoint/2010/main" val="348144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mediawijs.be/nl/verkiezingen"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fld id="{2C939073-9887-4888-9ABE-6F1477BB899D}" type="slidenum">
              <a:rPr lang="nl-BE" smtClean="0"/>
              <a:t>1</a:t>
            </a:fld>
            <a:endParaRPr lang="nl-BE"/>
          </a:p>
        </p:txBody>
      </p:sp>
    </p:spTree>
    <p:extLst>
      <p:ext uri="{BB962C8B-B14F-4D97-AF65-F5344CB8AC3E}">
        <p14:creationId xmlns:p14="http://schemas.microsoft.com/office/powerpoint/2010/main" val="6972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C614E-1B45-127E-CB94-076BF8AC8E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B55FC9-0099-6325-B13A-913A6AC716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B0F125-711A-5886-1A9D-9585EE64D4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Zie vormingsplan </a:t>
            </a:r>
          </a:p>
        </p:txBody>
      </p:sp>
      <p:sp>
        <p:nvSpPr>
          <p:cNvPr id="4" name="Tijdelijke aanduiding voor dianummer 3">
            <a:extLst>
              <a:ext uri="{FF2B5EF4-FFF2-40B4-BE49-F238E27FC236}">
                <a16:creationId xmlns:a16="http://schemas.microsoft.com/office/drawing/2014/main" id="{EC8C0EE2-1AB6-D23D-1F29-DED7F03A9C45}"/>
              </a:ext>
            </a:extLst>
          </p:cNvPr>
          <p:cNvSpPr>
            <a:spLocks noGrp="1"/>
          </p:cNvSpPr>
          <p:nvPr>
            <p:ph type="sldNum" sz="quarter" idx="5"/>
          </p:nvPr>
        </p:nvSpPr>
        <p:spPr/>
        <p:txBody>
          <a:bodyPr/>
          <a:lstStyle/>
          <a:p>
            <a:fld id="{2C939073-9887-4888-9ABE-6F1477BB899D}" type="slidenum">
              <a:rPr lang="nl-BE" smtClean="0"/>
              <a:t>10</a:t>
            </a:fld>
            <a:endParaRPr lang="nl-BE"/>
          </a:p>
        </p:txBody>
      </p:sp>
    </p:spTree>
    <p:extLst>
      <p:ext uri="{BB962C8B-B14F-4D97-AF65-F5344CB8AC3E}">
        <p14:creationId xmlns:p14="http://schemas.microsoft.com/office/powerpoint/2010/main" val="45533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Theorie</a:t>
            </a:r>
          </a:p>
          <a:p>
            <a:r>
              <a:rPr lang="nl-BE" b="0" dirty="0"/>
              <a:t>(Zie interview prof. Kris </a:t>
            </a:r>
            <a:r>
              <a:rPr lang="nl-BE" b="0" dirty="0" err="1"/>
              <a:t>Deschouwer</a:t>
            </a:r>
            <a:r>
              <a:rPr lang="nl-BE" b="0" dirty="0"/>
              <a:t>)</a:t>
            </a:r>
          </a:p>
          <a:p>
            <a:r>
              <a:rPr lang="nl-BE" sz="1800" dirty="0">
                <a:solidFill>
                  <a:srgbClr val="000000"/>
                </a:solidFill>
                <a:effectLst/>
                <a:latin typeface="Calibri" panose="020F0502020204030204" pitchFamily="34" charset="0"/>
                <a:ea typeface="Calibri" panose="020F0502020204030204" pitchFamily="34" charset="0"/>
              </a:rPr>
              <a:t>Een politieke partij is een organisatie die deelneemt aan de verkiezingen en die neemt deel aan de verkiezingen met een bepaald programma, met ideeën, met een visie, met voorstellen over hoe de samenleving zou kunnen georganiseerd worden en met het soort bestuur dat er zou kunnen komen.  Er zijn verschillende politieke partijen omdat er verschillende ideeën zijn, er zijn verschillende inzichten over hoe je de samenleving zou kunnen organiseren. </a:t>
            </a:r>
          </a:p>
          <a:p>
            <a:r>
              <a:rPr lang="nl-BE" sz="1800" dirty="0">
                <a:solidFill>
                  <a:srgbClr val="000000"/>
                </a:solidFill>
                <a:effectLst/>
                <a:latin typeface="Calibri" panose="020F0502020204030204" pitchFamily="34" charset="0"/>
                <a:ea typeface="Calibri" panose="020F0502020204030204" pitchFamily="34" charset="0"/>
              </a:rPr>
              <a:t> </a:t>
            </a:r>
          </a:p>
          <a:p>
            <a:r>
              <a:rPr lang="nl-BE" sz="1800" dirty="0">
                <a:solidFill>
                  <a:srgbClr val="000000"/>
                </a:solidFill>
                <a:effectLst/>
                <a:latin typeface="Calibri" panose="020F0502020204030204" pitchFamily="34" charset="0"/>
                <a:ea typeface="Calibri" panose="020F0502020204030204" pitchFamily="34" charset="0"/>
              </a:rPr>
              <a:t>Politieke partijen nemen deel aan verkiezingen omdat bij verkiezingen een aantal mensen verkozen worden die de bevolking zullen vertegenwoordigen en die in naam van de bevolking beslissingen zullen nemen. En politieke partijen, door die kandidaten te groeperen bij verkiezingen, zorgen ervoor dat wij als burgers een min of meer duidelijke keuze kunnen maken voor het ene beleid of het andere. </a:t>
            </a:r>
          </a:p>
          <a:p>
            <a:r>
              <a:rPr lang="nl-BE" sz="1800" b="1" dirty="0">
                <a:solidFill>
                  <a:srgbClr val="000000"/>
                </a:solidFill>
                <a:effectLst/>
                <a:latin typeface="Calibri" panose="020F0502020204030204" pitchFamily="34" charset="0"/>
                <a:ea typeface="Calibri" panose="020F0502020204030204" pitchFamily="34" charset="0"/>
              </a:rPr>
              <a:t> </a:t>
            </a:r>
            <a:endParaRPr lang="nl-BE" sz="1800" dirty="0">
              <a:solidFill>
                <a:srgbClr val="000000"/>
              </a:solidFill>
              <a:effectLst/>
              <a:latin typeface="Calibri" panose="020F0502020204030204" pitchFamily="34" charset="0"/>
              <a:ea typeface="Calibri" panose="020F0502020204030204" pitchFamily="34" charset="0"/>
            </a:endParaRPr>
          </a:p>
          <a:p>
            <a:r>
              <a:rPr lang="nl-BE" sz="1800" dirty="0">
                <a:solidFill>
                  <a:srgbClr val="000000"/>
                </a:solidFill>
                <a:effectLst/>
                <a:latin typeface="Calibri" panose="020F0502020204030204" pitchFamily="34" charset="0"/>
                <a:ea typeface="Calibri" panose="020F0502020204030204" pitchFamily="34" charset="0"/>
              </a:rPr>
              <a:t>Een ideologie is een visie op de mens en op de samenleving. Het is een analyse eigenlijk, een ‘ontleden’ van hoe de wereld er uitziet, hoe de samenleving er uitziet, wat er goed is, wat er niet goed is en wat er zou moeten veranderen. Dat geheel van ideeën noemen we een ideologie. Zo heb je een liberale ideologie, een socialistische ideologie, een groene ideologie, een nationalistische ideologie... </a:t>
            </a:r>
          </a:p>
          <a:p>
            <a:r>
              <a:rPr lang="nl-BE" sz="1800" dirty="0">
                <a:solidFill>
                  <a:srgbClr val="000000"/>
                </a:solidFill>
                <a:effectLst/>
                <a:latin typeface="Calibri" panose="020F0502020204030204" pitchFamily="34" charset="0"/>
                <a:ea typeface="Calibri" panose="020F0502020204030204" pitchFamily="34" charset="0"/>
              </a:rPr>
              <a:t> </a:t>
            </a:r>
          </a:p>
          <a:p>
            <a:r>
              <a:rPr lang="nl-BE" sz="1800" dirty="0">
                <a:solidFill>
                  <a:srgbClr val="000000"/>
                </a:solidFill>
                <a:effectLst/>
                <a:latin typeface="Calibri" panose="020F0502020204030204" pitchFamily="34" charset="0"/>
                <a:ea typeface="Calibri" panose="020F0502020204030204" pitchFamily="34" charset="0"/>
              </a:rPr>
              <a:t>Er zijn er heel veel. Het zijn dus samenhangende visies, samenhangende beelden op mens en samenleving. Partijen hebben ideologieën, en het is precies omdat ze die ideologieën hebben, dat we als burgers een keuze kunnen maken tussen het ene of het andere.</a:t>
            </a:r>
          </a:p>
          <a:p>
            <a:endParaRPr lang="nl-BE" sz="1800" dirty="0">
              <a:solidFill>
                <a:srgbClr val="000000"/>
              </a:solidFill>
              <a:effectLst/>
              <a:latin typeface="Calibri" panose="020F0502020204030204" pitchFamily="34" charset="0"/>
              <a:ea typeface="Calibri" panose="020F0502020204030204" pitchFamily="34" charset="0"/>
            </a:endParaRPr>
          </a:p>
          <a:p>
            <a:r>
              <a:rPr lang="nl-BE" sz="1800" dirty="0">
                <a:solidFill>
                  <a:srgbClr val="000000"/>
                </a:solidFill>
                <a:effectLst/>
                <a:latin typeface="Calibri" panose="020F0502020204030204" pitchFamily="34" charset="0"/>
                <a:ea typeface="Calibri" panose="020F0502020204030204" pitchFamily="34" charset="0"/>
              </a:rPr>
              <a:t>Meer info over de ideologieën? Bekijk het filmpje van </a:t>
            </a:r>
            <a:r>
              <a:rPr lang="nl-BE" sz="1800" dirty="0" err="1">
                <a:solidFill>
                  <a:srgbClr val="000000"/>
                </a:solidFill>
                <a:effectLst/>
                <a:latin typeface="Calibri" panose="020F0502020204030204" pitchFamily="34" charset="0"/>
                <a:ea typeface="Calibri" panose="020F0502020204030204" pitchFamily="34" charset="0"/>
              </a:rPr>
              <a:t>Edubox</a:t>
            </a:r>
            <a:r>
              <a:rPr lang="nl-BE" sz="1800" dirty="0">
                <a:solidFill>
                  <a:srgbClr val="000000"/>
                </a:solidFill>
                <a:effectLst/>
                <a:latin typeface="Calibri" panose="020F0502020204030204" pitchFamily="34" charset="0"/>
                <a:ea typeface="Calibri" panose="020F0502020204030204" pitchFamily="34" charset="0"/>
              </a:rPr>
              <a:t>: </a:t>
            </a:r>
          </a:p>
          <a:p>
            <a:r>
              <a:rPr lang="nl-BE" sz="1800" dirty="0">
                <a:solidFill>
                  <a:srgbClr val="000000"/>
                </a:solidFill>
                <a:effectLst/>
                <a:latin typeface="Calibri" panose="020F0502020204030204" pitchFamily="34" charset="0"/>
                <a:ea typeface="Calibri" panose="020F0502020204030204" pitchFamily="34" charset="0"/>
              </a:rPr>
              <a:t>https://www.youtube.com/watch?v=vqFZF-hHgfs </a:t>
            </a:r>
          </a:p>
          <a:p>
            <a:r>
              <a:rPr lang="nl-BE" sz="1800" dirty="0">
                <a:solidFill>
                  <a:srgbClr val="000000"/>
                </a:solidFill>
                <a:effectLst/>
                <a:latin typeface="Calibri" panose="020F0502020204030204" pitchFamily="34" charset="0"/>
                <a:ea typeface="Calibri" panose="020F0502020204030204" pitchFamily="34" charset="0"/>
              </a:rPr>
              <a:t>https://www.vrt.be/vrtnws/nl/2023/09/11/edubox-ideologie/video/#52 </a:t>
            </a:r>
          </a:p>
        </p:txBody>
      </p:sp>
      <p:sp>
        <p:nvSpPr>
          <p:cNvPr id="4" name="Tijdelijke aanduiding voor dianummer 3"/>
          <p:cNvSpPr>
            <a:spLocks noGrp="1"/>
          </p:cNvSpPr>
          <p:nvPr>
            <p:ph type="sldNum" sz="quarter" idx="5"/>
          </p:nvPr>
        </p:nvSpPr>
        <p:spPr/>
        <p:txBody>
          <a:bodyPr/>
          <a:lstStyle/>
          <a:p>
            <a:fld id="{2C939073-9887-4888-9ABE-6F1477BB899D}" type="slidenum">
              <a:rPr lang="nl-BE" smtClean="0"/>
              <a:t>11</a:t>
            </a:fld>
            <a:endParaRPr lang="nl-BE"/>
          </a:p>
        </p:txBody>
      </p:sp>
    </p:spTree>
    <p:extLst>
      <p:ext uri="{BB962C8B-B14F-4D97-AF65-F5344CB8AC3E}">
        <p14:creationId xmlns:p14="http://schemas.microsoft.com/office/powerpoint/2010/main" val="83439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C614E-1B45-127E-CB94-076BF8AC8E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B55FC9-0099-6325-B13A-913A6AC716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B0F125-711A-5886-1A9D-9585EE64D4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Zie vormingsplan </a:t>
            </a:r>
          </a:p>
          <a:p>
            <a:pPr>
              <a:lnSpc>
                <a:spcPct val="107000"/>
              </a:lnSpc>
              <a:spcAft>
                <a:spcPts val="800"/>
              </a:spcAf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[Richtvragen]</a:t>
            </a:r>
          </a:p>
          <a:p>
            <a:pPr marL="342900" lvl="0" indent="-342900">
              <a:lnSpc>
                <a:spcPct val="107000"/>
              </a:lnSpc>
              <a:buFont typeface="Calibri" panose="020F0502020204030204" pitchFamily="34" charset="0"/>
              <a:buChar char="-"/>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Wat vinden jullie van sociale huisvesting? Zou de overheid meer of minder sociale woningen moeten bouwen, en waarom wel/niet?</a:t>
            </a:r>
          </a:p>
          <a:p>
            <a:pPr marL="342900" lvl="0" indent="-342900">
              <a:lnSpc>
                <a:spcPct val="107000"/>
              </a:lnSpc>
              <a:buFont typeface="Calibri" panose="020F0502020204030204" pitchFamily="34" charset="0"/>
              <a:buChar char="-"/>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Wat vinden jullie van gebruik van de moedertaal in het onderwijs? Zou dit voor meer gelijke kansen zorgen, of is het net belangrijk dat kinderen zo veel mogelijk Nederlands spreken?</a:t>
            </a:r>
          </a:p>
          <a:p>
            <a:pPr marL="342900" lvl="0" indent="-342900">
              <a:lnSpc>
                <a:spcPct val="107000"/>
              </a:lnSpc>
              <a:buFont typeface="Calibri" panose="020F0502020204030204" pitchFamily="34" charset="0"/>
              <a:buChar char="-"/>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Wat vinden jullie van de werkloosheidsuitkeringen? Moeten die bij langdurige werkloosheid afnemen in de tijd? En is het zo dat wie wil werken, kan werken?</a:t>
            </a:r>
          </a:p>
          <a:p>
            <a:pPr marL="342900" lvl="0" indent="-342900">
              <a:lnSpc>
                <a:spcPct val="107000"/>
              </a:lnSpc>
              <a:buFont typeface="Calibri" panose="020F0502020204030204" pitchFamily="34" charset="0"/>
              <a:buChar char="-"/>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Wat vinden jullie van nog meer onafhankelijkheid voor Vlaanderen? Wat zou er dan beter of slechter gaan?</a:t>
            </a:r>
          </a:p>
          <a:p>
            <a:pPr marL="342900" lvl="0" indent="-342900">
              <a:lnSpc>
                <a:spcPct val="107000"/>
              </a:lnSpc>
              <a:spcAft>
                <a:spcPts val="800"/>
              </a:spcAft>
              <a:buFont typeface="Calibri" panose="020F0502020204030204" pitchFamily="34" charset="0"/>
              <a:buChar char="-"/>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Wat vinden jullie van het recht op abortus? Mag een zwangere vrouw dit volledig zelf beslissen, of heeft het ongeboren kind ook rechten? En vanaf wanneer dan?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dirty="0"/>
          </a:p>
        </p:txBody>
      </p:sp>
      <p:sp>
        <p:nvSpPr>
          <p:cNvPr id="4" name="Tijdelijke aanduiding voor dianummer 3">
            <a:extLst>
              <a:ext uri="{FF2B5EF4-FFF2-40B4-BE49-F238E27FC236}">
                <a16:creationId xmlns:a16="http://schemas.microsoft.com/office/drawing/2014/main" id="{EC8C0EE2-1AB6-D23D-1F29-DED7F03A9C45}"/>
              </a:ext>
            </a:extLst>
          </p:cNvPr>
          <p:cNvSpPr>
            <a:spLocks noGrp="1"/>
          </p:cNvSpPr>
          <p:nvPr>
            <p:ph type="sldNum" sz="quarter" idx="5"/>
          </p:nvPr>
        </p:nvSpPr>
        <p:spPr/>
        <p:txBody>
          <a:bodyPr/>
          <a:lstStyle/>
          <a:p>
            <a:fld id="{2C939073-9887-4888-9ABE-6F1477BB899D}" type="slidenum">
              <a:rPr lang="nl-BE" smtClean="0"/>
              <a:t>12</a:t>
            </a:fld>
            <a:endParaRPr lang="nl-BE"/>
          </a:p>
        </p:txBody>
      </p:sp>
    </p:spTree>
    <p:extLst>
      <p:ext uri="{BB962C8B-B14F-4D97-AF65-F5344CB8AC3E}">
        <p14:creationId xmlns:p14="http://schemas.microsoft.com/office/powerpoint/2010/main" val="316872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A4E6B-32BD-47D2-5172-082C56EE8C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7C5D9EA-0483-89B3-BC09-EF338EB4D94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6BCCE2-4D26-DC7D-7617-EC3438AC7C4A}"/>
              </a:ext>
            </a:extLst>
          </p:cNvPr>
          <p:cNvSpPr>
            <a:spLocks noGrp="1"/>
          </p:cNvSpPr>
          <p:nvPr>
            <p:ph type="body" idx="1"/>
          </p:nvPr>
        </p:nvSpPr>
        <p:spPr/>
        <p:txBody>
          <a:bodyPr/>
          <a:lstStyle/>
          <a:p>
            <a:r>
              <a:rPr lang="nl-BE" b="1" dirty="0"/>
              <a:t>Theorie</a:t>
            </a:r>
            <a:r>
              <a:rPr lang="nl-BE" dirty="0"/>
              <a:t> </a:t>
            </a:r>
          </a:p>
          <a:p>
            <a:endParaRPr lang="nl-BE" dirty="0"/>
          </a:p>
          <a:p>
            <a:r>
              <a:rPr lang="nl-BE" dirty="0"/>
              <a:t>De Vlaamse politieke partijen onderscheiden zich van elkaar op basis van hoe “links” of “rechts” ze zijn. Op basis van die indeling kunnen we de Vlaamse politieke partijen op een “politiek spectrum” plaatsen van links naar rechts. Dit is één manier om de partijen in te delen en een buikgevoel te ontwikkelen over welke partij opkomt voor jouw ideeën. </a:t>
            </a:r>
          </a:p>
          <a:p>
            <a:endParaRPr lang="nl-BE" dirty="0"/>
          </a:p>
          <a:p>
            <a:endParaRPr lang="nl-BE" dirty="0"/>
          </a:p>
          <a:p>
            <a:r>
              <a:rPr lang="nl-BE" dirty="0"/>
              <a:t>Maar wat wilt dit juist zeggen? Wat betekent “links”? En wat betekent “rechts”? </a:t>
            </a:r>
          </a:p>
        </p:txBody>
      </p:sp>
      <p:sp>
        <p:nvSpPr>
          <p:cNvPr id="4" name="Tijdelijke aanduiding voor dianummer 3">
            <a:extLst>
              <a:ext uri="{FF2B5EF4-FFF2-40B4-BE49-F238E27FC236}">
                <a16:creationId xmlns:a16="http://schemas.microsoft.com/office/drawing/2014/main" id="{D50B71C9-F7DD-10D6-B090-2EDAE9F0BE2D}"/>
              </a:ext>
            </a:extLst>
          </p:cNvPr>
          <p:cNvSpPr>
            <a:spLocks noGrp="1"/>
          </p:cNvSpPr>
          <p:nvPr>
            <p:ph type="sldNum" sz="quarter" idx="5"/>
          </p:nvPr>
        </p:nvSpPr>
        <p:spPr/>
        <p:txBody>
          <a:bodyPr/>
          <a:lstStyle/>
          <a:p>
            <a:fld id="{2C939073-9887-4888-9ABE-6F1477BB899D}" type="slidenum">
              <a:rPr lang="nl-BE" smtClean="0"/>
              <a:t>13</a:t>
            </a:fld>
            <a:endParaRPr lang="nl-BE"/>
          </a:p>
        </p:txBody>
      </p:sp>
    </p:spTree>
    <p:extLst>
      <p:ext uri="{BB962C8B-B14F-4D97-AF65-F5344CB8AC3E}">
        <p14:creationId xmlns:p14="http://schemas.microsoft.com/office/powerpoint/2010/main" val="48786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7DC96-D053-FCD7-1466-06F35AD1458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C969840-3ED9-2813-B6A4-64E3206B03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0AADC17-91EF-0F69-2325-3322333E53B1}"/>
              </a:ext>
            </a:extLst>
          </p:cNvPr>
          <p:cNvSpPr>
            <a:spLocks noGrp="1"/>
          </p:cNvSpPr>
          <p:nvPr>
            <p:ph type="body" idx="1"/>
          </p:nvPr>
        </p:nvSpPr>
        <p:spPr/>
        <p:txBody>
          <a:bodyPr/>
          <a:lstStyle/>
          <a:p>
            <a:r>
              <a:rPr lang="nl-BE" dirty="0"/>
              <a:t>https://www.vrt.be/vrtnws/nl/2019/07/18/politiek-links-en-politiek-rechts/</a:t>
            </a:r>
          </a:p>
        </p:txBody>
      </p:sp>
      <p:sp>
        <p:nvSpPr>
          <p:cNvPr id="4" name="Tijdelijke aanduiding voor dianummer 3">
            <a:extLst>
              <a:ext uri="{FF2B5EF4-FFF2-40B4-BE49-F238E27FC236}">
                <a16:creationId xmlns:a16="http://schemas.microsoft.com/office/drawing/2014/main" id="{1354A2FD-AF1E-B19F-D7F2-3FD9F09F46D6}"/>
              </a:ext>
            </a:extLst>
          </p:cNvPr>
          <p:cNvSpPr>
            <a:spLocks noGrp="1"/>
          </p:cNvSpPr>
          <p:nvPr>
            <p:ph type="sldNum" sz="quarter" idx="5"/>
          </p:nvPr>
        </p:nvSpPr>
        <p:spPr/>
        <p:txBody>
          <a:bodyPr/>
          <a:lstStyle/>
          <a:p>
            <a:fld id="{2C939073-9887-4888-9ABE-6F1477BB899D}" type="slidenum">
              <a:rPr lang="nl-BE" smtClean="0"/>
              <a:t>14</a:t>
            </a:fld>
            <a:endParaRPr lang="nl-BE"/>
          </a:p>
        </p:txBody>
      </p:sp>
    </p:spTree>
    <p:extLst>
      <p:ext uri="{BB962C8B-B14F-4D97-AF65-F5344CB8AC3E}">
        <p14:creationId xmlns:p14="http://schemas.microsoft.com/office/powerpoint/2010/main" val="4050635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3CEA3-1ACF-5A41-8831-4690F8A2DB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5310E30-C13E-B461-C594-95C2FE62D1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0083D8D-E2DE-D87B-7C35-E6E0CED467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 term “links” verwijst naar partijen die vinden dat de overheid haar burgers moet beschermen, zeker de meest kwetsbare burgers. De partijen streven naar solidariteit in de samenleving, iedereen moet dus zorg dragen voor elkaar én de overheid moet zorg dragen voor haar burgers. (herverdeling) Zij vinden ook dat wie wat meer heeft moet delen met wie wat minder heeft en de overheid moet daarbij helpen. De overheid moet dus, met andere woorden, de rijkdom in de samenleving herverdelen.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0" i="0" dirty="0">
              <a:solidFill>
                <a:srgbClr val="000000"/>
              </a:solidFill>
              <a:effectLst/>
              <a:latin typeface="Arnh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Arnhem"/>
              </a:rPr>
              <a:t>Diversiteit &amp; gelijkheid: Linkse partijen vinden diversiteit in de samenleving een meerwaarde en strijden voor gelijkheid en tegen discriminatie. Daarmee pakken ze vaak uit in campagneslogans, zo is “eerlijke kansen voor iedereen” een slogan van Groen, vindt Vooruit dat alle vormen van discriminatie bestreden moeten worden en is </a:t>
            </a:r>
            <a:r>
              <a:rPr lang="nl-NL" b="0" i="0" dirty="0" err="1">
                <a:solidFill>
                  <a:srgbClr val="000000"/>
                </a:solidFill>
                <a:effectLst/>
                <a:latin typeface="Arnhem"/>
              </a:rPr>
              <a:t>anti-racisme</a:t>
            </a:r>
            <a:r>
              <a:rPr lang="nl-NL" b="0" i="0" dirty="0">
                <a:solidFill>
                  <a:srgbClr val="000000"/>
                </a:solidFill>
                <a:effectLst/>
                <a:latin typeface="Arnhem"/>
              </a:rPr>
              <a:t> een standpunt in het partijprogramma van PVDA.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000000"/>
              </a:solidFill>
              <a:effectLst/>
              <a:latin typeface="Arnh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Arnhem"/>
              </a:rPr>
              <a:t>Linkse partijen hechten ook veel belang aan persoonlijke vrijheid, zij vinden niet dat de overheid daarop mag ingrijpen, als mensen dat willen moeten ze kunnen kiezen voor abortus of euthanasie.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000000"/>
              </a:solidFill>
              <a:effectLst/>
              <a:latin typeface="Arnh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Arnhem"/>
              </a:rPr>
              <a:t>Tot slot vinden de linkse partijen een sterk klimaatbeleid bijzonder belangrijk.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000000"/>
              </a:solidFill>
              <a:effectLst/>
              <a:latin typeface="Arnh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Arnhem"/>
              </a:rPr>
              <a:t>In Vlaanderen zijn er drie grote linkse partijen, namelijk PVDA, Groen en Vooruit. </a:t>
            </a:r>
            <a:endParaRPr lang="nl-BE" dirty="0"/>
          </a:p>
        </p:txBody>
      </p:sp>
      <p:sp>
        <p:nvSpPr>
          <p:cNvPr id="4" name="Tijdelijke aanduiding voor dianummer 3">
            <a:extLst>
              <a:ext uri="{FF2B5EF4-FFF2-40B4-BE49-F238E27FC236}">
                <a16:creationId xmlns:a16="http://schemas.microsoft.com/office/drawing/2014/main" id="{9FFCE7F0-264C-CDF4-073A-0C953226B6D7}"/>
              </a:ext>
            </a:extLst>
          </p:cNvPr>
          <p:cNvSpPr>
            <a:spLocks noGrp="1"/>
          </p:cNvSpPr>
          <p:nvPr>
            <p:ph type="sldNum" sz="quarter" idx="5"/>
          </p:nvPr>
        </p:nvSpPr>
        <p:spPr/>
        <p:txBody>
          <a:bodyPr/>
          <a:lstStyle/>
          <a:p>
            <a:fld id="{2C939073-9887-4888-9ABE-6F1477BB899D}" type="slidenum">
              <a:rPr lang="nl-BE" smtClean="0"/>
              <a:t>15</a:t>
            </a:fld>
            <a:endParaRPr lang="nl-BE"/>
          </a:p>
        </p:txBody>
      </p:sp>
    </p:spTree>
    <p:extLst>
      <p:ext uri="{BB962C8B-B14F-4D97-AF65-F5344CB8AC3E}">
        <p14:creationId xmlns:p14="http://schemas.microsoft.com/office/powerpoint/2010/main" val="1478534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A8E26-40CE-6A04-2B62-A2898D01DE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5C61879-D6DE-26DB-E836-09AA1690157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DC8C2B-5AD9-814D-D942-277F805F2F5C}"/>
              </a:ext>
            </a:extLst>
          </p:cNvPr>
          <p:cNvSpPr>
            <a:spLocks noGrp="1"/>
          </p:cNvSpPr>
          <p:nvPr>
            <p:ph type="body" idx="1"/>
          </p:nvPr>
        </p:nvSpPr>
        <p:spPr/>
        <p:txBody>
          <a:bodyPr/>
          <a:lstStyle/>
          <a:p>
            <a:r>
              <a:rPr lang="nl-BE" dirty="0"/>
              <a:t>Campagneslogans van de drie partijen die aantonen dat het gaat om Linkse partijen</a:t>
            </a:r>
          </a:p>
        </p:txBody>
      </p:sp>
      <p:sp>
        <p:nvSpPr>
          <p:cNvPr id="4" name="Tijdelijke aanduiding voor dianummer 3">
            <a:extLst>
              <a:ext uri="{FF2B5EF4-FFF2-40B4-BE49-F238E27FC236}">
                <a16:creationId xmlns:a16="http://schemas.microsoft.com/office/drawing/2014/main" id="{3C7A9458-5A09-4E80-FF68-C5296DA711F0}"/>
              </a:ext>
            </a:extLst>
          </p:cNvPr>
          <p:cNvSpPr>
            <a:spLocks noGrp="1"/>
          </p:cNvSpPr>
          <p:nvPr>
            <p:ph type="sldNum" sz="quarter" idx="5"/>
          </p:nvPr>
        </p:nvSpPr>
        <p:spPr/>
        <p:txBody>
          <a:bodyPr/>
          <a:lstStyle/>
          <a:p>
            <a:fld id="{2C939073-9887-4888-9ABE-6F1477BB899D}" type="slidenum">
              <a:rPr lang="nl-BE" smtClean="0"/>
              <a:t>16</a:t>
            </a:fld>
            <a:endParaRPr lang="nl-BE"/>
          </a:p>
        </p:txBody>
      </p:sp>
    </p:spTree>
    <p:extLst>
      <p:ext uri="{BB962C8B-B14F-4D97-AF65-F5344CB8AC3E}">
        <p14:creationId xmlns:p14="http://schemas.microsoft.com/office/powerpoint/2010/main" val="469534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85B5-1052-9BD0-E74F-18E541BC8E7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C781F7C-66F3-412C-BFC5-154A663C098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0DBDB9-E21D-0218-F5DC-5249E05EA1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Arnhem"/>
              </a:rPr>
              <a:t>Rechtse </a:t>
            </a:r>
            <a:r>
              <a:rPr lang="nl-NL" b="0" i="0" dirty="0">
                <a:solidFill>
                  <a:srgbClr val="1D1D1B"/>
                </a:solidFill>
                <a:effectLst/>
                <a:latin typeface="CircularStd"/>
              </a:rPr>
              <a:t>partijen vinden dat de overheid zich niet constant met de burgers moet bemoeien. Burgers moeten volgens deze partijen zo veel mogelijk met rust gelaten worden en de overheid moet dus een kleinere rol spelen.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1D1D1B"/>
              </a:solidFill>
              <a:effectLst/>
              <a:latin typeface="Circular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Arnhem"/>
              </a:rPr>
              <a:t>Deze partijen vinden niet dat de overheid de rijkdom in de samenleving moet herverdelen, maar dat rijkdom een persoonlijke verantwoordelijkheid is, met andere woorden iedereen moet voor zichzelf zorgen. </a:t>
            </a:r>
            <a:r>
              <a:rPr lang="nl-NL" b="0" i="0" dirty="0">
                <a:solidFill>
                  <a:srgbClr val="1D1D1B"/>
                </a:solidFill>
                <a:effectLst/>
                <a:latin typeface="CircularStd"/>
              </a:rPr>
              <a:t>Zij geloven dat w</a:t>
            </a:r>
            <a:r>
              <a:rPr lang="nl-NL" b="0" i="0" dirty="0">
                <a:solidFill>
                  <a:srgbClr val="000000"/>
                </a:solidFill>
                <a:effectLst/>
                <a:latin typeface="Arnhem"/>
              </a:rPr>
              <a:t>ie hard genoeg werkt de hulp van de overheid niet zal nodig hebben. Hard werken moet volgens deze partijen dan ook beloond worden, doorgaans zijn zij dan ook voor lagere belastingen.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000000"/>
              </a:solidFill>
              <a:effectLst/>
              <a:latin typeface="Arnh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Arnhem"/>
              </a:rPr>
              <a:t>Traditie vinden deze partijen bijzonder belangrijk, net als een sterk migratiebeleid: daarmee willen ze vooral de eigen, Vlaamse, identiteit bewaken.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000000"/>
              </a:solidFill>
              <a:effectLst/>
              <a:latin typeface="Arnh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Arnhem"/>
              </a:rPr>
              <a:t>De rechtse partijen N-VA en Vlaams Belang zijn ook voor een sterker Vlaanderen, v</a:t>
            </a:r>
            <a:r>
              <a:rPr lang="nl-BE" dirty="0" err="1"/>
              <a:t>olgens</a:t>
            </a:r>
            <a:r>
              <a:rPr lang="nl-BE" dirty="0"/>
              <a:t> deze rechtse partijen moet Vlaanderen onafhankelijk worden: Vlaanderen moet dus loskomen van Wallonië en België ophouden met bestaan.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000000"/>
              </a:solidFill>
              <a:effectLst/>
              <a:latin typeface="Arnh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Arnhem"/>
              </a:rPr>
              <a:t>De rechtse partijen zetten doorgaans ook hard in op het thema veiligheid.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000000"/>
              </a:solidFill>
              <a:effectLst/>
              <a:latin typeface="Arnh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Arnhem"/>
              </a:rPr>
              <a:t>In Vlaanderen zijn er drie grote rechtse partijen, namelijk open </a:t>
            </a:r>
            <a:r>
              <a:rPr lang="nl-NL" b="0" i="0" dirty="0" err="1">
                <a:solidFill>
                  <a:srgbClr val="000000"/>
                </a:solidFill>
                <a:effectLst/>
                <a:latin typeface="Arnhem"/>
              </a:rPr>
              <a:t>vld</a:t>
            </a:r>
            <a:r>
              <a:rPr lang="nl-NL" b="0" i="0" dirty="0">
                <a:solidFill>
                  <a:srgbClr val="000000"/>
                </a:solidFill>
                <a:effectLst/>
                <a:latin typeface="Arnhem"/>
              </a:rPr>
              <a:t>, </a:t>
            </a:r>
            <a:r>
              <a:rPr lang="nl-NL" b="0" i="0" dirty="0" err="1">
                <a:solidFill>
                  <a:srgbClr val="000000"/>
                </a:solidFill>
                <a:effectLst/>
                <a:latin typeface="Arnhem"/>
              </a:rPr>
              <a:t>nva</a:t>
            </a:r>
            <a:r>
              <a:rPr lang="nl-NL" b="0" i="0" dirty="0">
                <a:solidFill>
                  <a:srgbClr val="000000"/>
                </a:solidFill>
                <a:effectLst/>
                <a:latin typeface="Arnhem"/>
              </a:rPr>
              <a:t> en Vlaams Belang.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000000"/>
              </a:solidFill>
              <a:effectLst/>
              <a:latin typeface="Arnhem"/>
            </a:endParaRPr>
          </a:p>
          <a:p>
            <a:endParaRPr lang="nl-BE" dirty="0"/>
          </a:p>
        </p:txBody>
      </p:sp>
      <p:sp>
        <p:nvSpPr>
          <p:cNvPr id="4" name="Tijdelijke aanduiding voor dianummer 3">
            <a:extLst>
              <a:ext uri="{FF2B5EF4-FFF2-40B4-BE49-F238E27FC236}">
                <a16:creationId xmlns:a16="http://schemas.microsoft.com/office/drawing/2014/main" id="{518B2B97-8C52-CD23-9FC0-FAB2E4112273}"/>
              </a:ext>
            </a:extLst>
          </p:cNvPr>
          <p:cNvSpPr>
            <a:spLocks noGrp="1"/>
          </p:cNvSpPr>
          <p:nvPr>
            <p:ph type="sldNum" sz="quarter" idx="5"/>
          </p:nvPr>
        </p:nvSpPr>
        <p:spPr/>
        <p:txBody>
          <a:bodyPr/>
          <a:lstStyle/>
          <a:p>
            <a:fld id="{2C939073-9887-4888-9ABE-6F1477BB899D}" type="slidenum">
              <a:rPr lang="nl-BE" smtClean="0"/>
              <a:t>17</a:t>
            </a:fld>
            <a:endParaRPr lang="nl-BE"/>
          </a:p>
        </p:txBody>
      </p:sp>
    </p:spTree>
    <p:extLst>
      <p:ext uri="{BB962C8B-B14F-4D97-AF65-F5344CB8AC3E}">
        <p14:creationId xmlns:p14="http://schemas.microsoft.com/office/powerpoint/2010/main" val="3659479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Campagneslogans van de drie partijen die aantonen dat het gaat om Linkse partijen</a:t>
            </a:r>
          </a:p>
          <a:p>
            <a:endParaRPr lang="nl-BE" dirty="0"/>
          </a:p>
        </p:txBody>
      </p:sp>
      <p:sp>
        <p:nvSpPr>
          <p:cNvPr id="4" name="Tijdelijke aanduiding voor dianummer 3"/>
          <p:cNvSpPr>
            <a:spLocks noGrp="1"/>
          </p:cNvSpPr>
          <p:nvPr>
            <p:ph type="sldNum" sz="quarter" idx="5"/>
          </p:nvPr>
        </p:nvSpPr>
        <p:spPr/>
        <p:txBody>
          <a:bodyPr/>
          <a:lstStyle/>
          <a:p>
            <a:fld id="{2C939073-9887-4888-9ABE-6F1477BB899D}" type="slidenum">
              <a:rPr lang="nl-BE" smtClean="0"/>
              <a:t>18</a:t>
            </a:fld>
            <a:endParaRPr lang="nl-BE"/>
          </a:p>
        </p:txBody>
      </p:sp>
    </p:spTree>
    <p:extLst>
      <p:ext uri="{BB962C8B-B14F-4D97-AF65-F5344CB8AC3E}">
        <p14:creationId xmlns:p14="http://schemas.microsoft.com/office/powerpoint/2010/main" val="2175878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C614E-1B45-127E-CB94-076BF8AC8E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B55FC9-0099-6325-B13A-913A6AC716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B0F125-711A-5886-1A9D-9585EE64D4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a:t>Zie vormingsplan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dirty="0"/>
          </a:p>
          <a:p>
            <a:pPr>
              <a:lnSpc>
                <a:spcPct val="107000"/>
              </a:lnSpc>
              <a:spcAft>
                <a:spcPts val="800"/>
              </a:spcAf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[Richtstellingen voor links] </a:t>
            </a:r>
          </a:p>
          <a:p>
            <a:pPr marL="342900" lvl="0" indent="-342900">
              <a:lnSpc>
                <a:spcPct val="107000"/>
              </a:lnSpc>
              <a:tabLst>
                <a:tab pos="457200"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Als je meer dan één woning bezit, dan moet je vanaf je tweede woning meer belastingen betalen.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tabLst>
                <a:tab pos="457200"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Naar de huisarts gaan, moet volledig gratis zijn voor iedereen.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tabLst>
                <a:tab pos="457200"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overheid moet praktijktesten doen bij bedrijven om te controleren of ze discrimineren bij aanwervingen.</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tabLst>
                <a:tab pos="457200"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Mensen moeten zoveel mogelijk vrijheid krijgen om hun eigen levenseinde te bepalen. Als mensen dat echt willen, moeten ze voor euthanasie kunnen kiezen.</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tabLst>
                <a:tab pos="457200" algn="l"/>
              </a:tabLs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De overheid moet voor gelijkheid zorgen door geld te herverdelen, bijv. via belastingen of gratis openbaar vervoer.</a:t>
            </a:r>
          </a:p>
          <a:p>
            <a:pPr marL="342900" lvl="0" indent="-342900">
              <a:lnSpc>
                <a:spcPct val="107000"/>
              </a:lnSpc>
              <a:tabLst>
                <a:tab pos="457200"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In héél Europa moet een minimumloon ingevoerd worden.</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tabLst>
                <a:tab pos="457200"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Voor jongeren moet de trein gratis zijn.</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tabLst>
                <a:tab pos="457200" algn="l"/>
              </a:tabLs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Iedereen moet gelijke kansen krijgen, ongeacht hun afkomst, seksuele geaardheid, … . </a:t>
            </a:r>
          </a:p>
          <a:p>
            <a:pPr marL="1371600">
              <a:lnSpc>
                <a:spcPct val="107000"/>
              </a:lnSpc>
              <a:spcAft>
                <a:spcPts val="800"/>
              </a:spcAf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[Richtstellingen voor rechts] </a:t>
            </a:r>
          </a:p>
          <a:p>
            <a:pPr marL="342900" lvl="0" indent="-342900">
              <a:lnSpc>
                <a:spcPct val="107000"/>
              </a:lnSpc>
              <a:spcAft>
                <a:spcPts val="800"/>
              </a:spcAft>
              <a:tabLst>
                <a:tab pos="470535"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Als de prijzen in supermarkt stijgen is het niet aan de overheid om in te grijpen.</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70535"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Als je arm bent, is dat in veel gevallen je eigen verantwoordelijkheid. Wie wil werken, kan werken.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70535"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Vlaanderen moet zoveel mogelijk onafhankelijkheid krijgen.</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70535"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overheid mag geen nieuwe moskeeën erkennen</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70535" algn="l"/>
              </a:tabLs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Het traditionele gezin is en blijft de hoeksteen van onze samenleving.</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 De belastingen op de hoogste lonen moeten omlaag.</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70535"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We moeten de vrije markt alle ruimte geven. Het is niet aan de overheid om in te grijpen op bijv. de huurprijzen op de private huurmarkt.</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70535"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overheid mag geen nieuwe moskeeën erkennen.</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70535" algn="l"/>
              </a:tabLs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belastingen op de hoogste lonen moeten omlaag.</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EC8C0EE2-1AB6-D23D-1F29-DED7F03A9C45}"/>
              </a:ext>
            </a:extLst>
          </p:cNvPr>
          <p:cNvSpPr>
            <a:spLocks noGrp="1"/>
          </p:cNvSpPr>
          <p:nvPr>
            <p:ph type="sldNum" sz="quarter" idx="5"/>
          </p:nvPr>
        </p:nvSpPr>
        <p:spPr/>
        <p:txBody>
          <a:bodyPr/>
          <a:lstStyle/>
          <a:p>
            <a:fld id="{2C939073-9887-4888-9ABE-6F1477BB899D}" type="slidenum">
              <a:rPr lang="nl-BE" smtClean="0"/>
              <a:t>19</a:t>
            </a:fld>
            <a:endParaRPr lang="nl-BE"/>
          </a:p>
        </p:txBody>
      </p:sp>
    </p:spTree>
    <p:extLst>
      <p:ext uri="{BB962C8B-B14F-4D97-AF65-F5344CB8AC3E}">
        <p14:creationId xmlns:p14="http://schemas.microsoft.com/office/powerpoint/2010/main" val="228314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Inleiding</a:t>
            </a:r>
            <a:r>
              <a:rPr lang="nl-BE" dirty="0"/>
              <a:t>: leerdoelen</a:t>
            </a:r>
          </a:p>
        </p:txBody>
      </p:sp>
      <p:sp>
        <p:nvSpPr>
          <p:cNvPr id="4" name="Tijdelijke aanduiding voor dianummer 3"/>
          <p:cNvSpPr>
            <a:spLocks noGrp="1"/>
          </p:cNvSpPr>
          <p:nvPr>
            <p:ph type="sldNum" sz="quarter" idx="5"/>
          </p:nvPr>
        </p:nvSpPr>
        <p:spPr/>
        <p:txBody>
          <a:bodyPr/>
          <a:lstStyle/>
          <a:p>
            <a:fld id="{2C939073-9887-4888-9ABE-6F1477BB899D}" type="slidenum">
              <a:rPr lang="nl-BE" smtClean="0"/>
              <a:t>2</a:t>
            </a:fld>
            <a:endParaRPr lang="nl-BE"/>
          </a:p>
        </p:txBody>
      </p:sp>
    </p:spTree>
    <p:extLst>
      <p:ext uri="{BB962C8B-B14F-4D97-AF65-F5344CB8AC3E}">
        <p14:creationId xmlns:p14="http://schemas.microsoft.com/office/powerpoint/2010/main" val="1645579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73861-B9CA-7B6F-28F6-EEF95403F7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C90B16-D786-ABEA-5051-B1625675833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72BF5FA-AFD9-46F5-0524-9A048656D4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Nu we onderscheid tussen linkse en rechtse partijen al beter aanvoelen, gaan we dieper in op de partijen zelf. Als nog eens kijken naar de verschillende partijen zien we dat sommige partijen “linkser” zijn dan anderen en anderen dan weer “rechtser”.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Als we het van links naar rechts lezen is de meest extreem linkse partij de PVDA , dan volgt Klimaatpartij groen. Dan de socialistische partij, Vooruit. </a:t>
            </a:r>
            <a:r>
              <a:rPr lang="nl-BE" dirty="0" err="1"/>
              <a:t>Cd&amp;V</a:t>
            </a:r>
            <a:r>
              <a:rPr lang="nl-BE" dirty="0"/>
              <a:t> bevindt zich in het midden van het spectrum en noemen we een “centrum partij”, zij zijn niet links, maar ook niet rechts. Dan volgt de partij van de werkgevers en ondernemers, de open </a:t>
            </a:r>
            <a:r>
              <a:rPr lang="nl-BE" dirty="0" err="1"/>
              <a:t>vld</a:t>
            </a:r>
            <a:r>
              <a:rPr lang="nl-BE" dirty="0"/>
              <a:t>. Dan volgen de partijen die geloven in Vlaamse onafhankelijkheid en dus rechtser zijn dan de rest van de partijen, eerst N-VA en tot slot Vlaams Belang, een </a:t>
            </a:r>
            <a:r>
              <a:rPr lang="nl-BE" dirty="0" err="1"/>
              <a:t>extreem-rechtse</a:t>
            </a:r>
            <a:r>
              <a:rPr lang="nl-BE" dirty="0"/>
              <a:t> partij aangezien zij een bijzonder hard anti-migratie standpunt innemen.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dirty="0"/>
          </a:p>
        </p:txBody>
      </p:sp>
      <p:sp>
        <p:nvSpPr>
          <p:cNvPr id="4" name="Tijdelijke aanduiding voor dianummer 3">
            <a:extLst>
              <a:ext uri="{FF2B5EF4-FFF2-40B4-BE49-F238E27FC236}">
                <a16:creationId xmlns:a16="http://schemas.microsoft.com/office/drawing/2014/main" id="{4F166D9F-73FF-C950-9301-C971733692E3}"/>
              </a:ext>
            </a:extLst>
          </p:cNvPr>
          <p:cNvSpPr>
            <a:spLocks noGrp="1"/>
          </p:cNvSpPr>
          <p:nvPr>
            <p:ph type="sldNum" sz="quarter" idx="5"/>
          </p:nvPr>
        </p:nvSpPr>
        <p:spPr/>
        <p:txBody>
          <a:bodyPr/>
          <a:lstStyle/>
          <a:p>
            <a:fld id="{2C939073-9887-4888-9ABE-6F1477BB899D}" type="slidenum">
              <a:rPr lang="nl-BE" smtClean="0"/>
              <a:t>20</a:t>
            </a:fld>
            <a:endParaRPr lang="nl-BE"/>
          </a:p>
        </p:txBody>
      </p:sp>
    </p:spTree>
    <p:extLst>
      <p:ext uri="{BB962C8B-B14F-4D97-AF65-F5344CB8AC3E}">
        <p14:creationId xmlns:p14="http://schemas.microsoft.com/office/powerpoint/2010/main" val="3046049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ECCF-C7C3-C329-EE17-65051FC72D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A8AB3A-7E77-CE72-AF9E-C6AFE2CBB8B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CD1B4B-14FB-8D61-8191-2F6D645BF8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Zie vormingsplan</a:t>
            </a:r>
          </a:p>
          <a:p>
            <a:endParaRPr lang="nl-BE" dirty="0"/>
          </a:p>
        </p:txBody>
      </p:sp>
      <p:sp>
        <p:nvSpPr>
          <p:cNvPr id="4" name="Tijdelijke aanduiding voor dianummer 3">
            <a:extLst>
              <a:ext uri="{FF2B5EF4-FFF2-40B4-BE49-F238E27FC236}">
                <a16:creationId xmlns:a16="http://schemas.microsoft.com/office/drawing/2014/main" id="{65C7D411-B5EB-812F-9C91-335D1780F1A2}"/>
              </a:ext>
            </a:extLst>
          </p:cNvPr>
          <p:cNvSpPr>
            <a:spLocks noGrp="1"/>
          </p:cNvSpPr>
          <p:nvPr>
            <p:ph type="sldNum" sz="quarter" idx="5"/>
          </p:nvPr>
        </p:nvSpPr>
        <p:spPr/>
        <p:txBody>
          <a:bodyPr/>
          <a:lstStyle/>
          <a:p>
            <a:fld id="{2C939073-9887-4888-9ABE-6F1477BB899D}" type="slidenum">
              <a:rPr lang="nl-BE" smtClean="0"/>
              <a:t>21</a:t>
            </a:fld>
            <a:endParaRPr lang="nl-BE"/>
          </a:p>
        </p:txBody>
      </p:sp>
    </p:spTree>
    <p:extLst>
      <p:ext uri="{BB962C8B-B14F-4D97-AF65-F5344CB8AC3E}">
        <p14:creationId xmlns:p14="http://schemas.microsoft.com/office/powerpoint/2010/main" val="1589137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A4F32-8C82-E40F-845F-0F353158283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A25FBD-2459-5EFD-AA75-E719ACBD9C4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0B6956A-8AF5-D4CF-3B12-27556B01905B}"/>
              </a:ext>
            </a:extLst>
          </p:cNvPr>
          <p:cNvSpPr>
            <a:spLocks noGrp="1"/>
          </p:cNvSpPr>
          <p:nvPr>
            <p:ph type="body" idx="1"/>
          </p:nvPr>
        </p:nvSpPr>
        <p:spPr/>
        <p:txBody>
          <a:bodyPr/>
          <a:lstStyle/>
          <a:p>
            <a:endParaRPr lang="nl-BE" b="0" i="0" dirty="0">
              <a:solidFill>
                <a:srgbClr val="000000"/>
              </a:solidFill>
              <a:effectLst/>
              <a:latin typeface="Source Sans Pro" panose="020B0503030403020204" pitchFamily="34" charset="0"/>
            </a:endParaRPr>
          </a:p>
          <a:p>
            <a:endParaRPr lang="nl-BE" dirty="0"/>
          </a:p>
        </p:txBody>
      </p:sp>
      <p:sp>
        <p:nvSpPr>
          <p:cNvPr id="4" name="Tijdelijke aanduiding voor dianummer 3">
            <a:extLst>
              <a:ext uri="{FF2B5EF4-FFF2-40B4-BE49-F238E27FC236}">
                <a16:creationId xmlns:a16="http://schemas.microsoft.com/office/drawing/2014/main" id="{49D50EE5-DC21-02F2-EE5F-C84E9423C36E}"/>
              </a:ext>
            </a:extLst>
          </p:cNvPr>
          <p:cNvSpPr>
            <a:spLocks noGrp="1"/>
          </p:cNvSpPr>
          <p:nvPr>
            <p:ph type="sldNum" sz="quarter" idx="5"/>
          </p:nvPr>
        </p:nvSpPr>
        <p:spPr/>
        <p:txBody>
          <a:bodyPr/>
          <a:lstStyle/>
          <a:p>
            <a:fld id="{2C939073-9887-4888-9ABE-6F1477BB899D}" type="slidenum">
              <a:rPr lang="nl-BE" smtClean="0"/>
              <a:t>22</a:t>
            </a:fld>
            <a:endParaRPr lang="nl-BE"/>
          </a:p>
        </p:txBody>
      </p:sp>
    </p:spTree>
    <p:extLst>
      <p:ext uri="{BB962C8B-B14F-4D97-AF65-F5344CB8AC3E}">
        <p14:creationId xmlns:p14="http://schemas.microsoft.com/office/powerpoint/2010/main" val="3630047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01954-DD01-31E6-775F-E1552FB1C3C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E000479-AAE2-9BA8-5E09-D42572E2807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637ECC1-618E-E162-956B-9F339BF8A54B}"/>
              </a:ext>
            </a:extLst>
          </p:cNvPr>
          <p:cNvSpPr>
            <a:spLocks noGrp="1"/>
          </p:cNvSpPr>
          <p:nvPr>
            <p:ph type="body" idx="1"/>
          </p:nvPr>
        </p:nvSpPr>
        <p:spPr/>
        <p:txBody>
          <a:bodyPr/>
          <a:lstStyle/>
          <a:p>
            <a:r>
              <a:rPr lang="nl-BE" dirty="0"/>
              <a:t>Raoul </a:t>
            </a:r>
            <a:r>
              <a:rPr lang="nl-BE" dirty="0" err="1"/>
              <a:t>Hedebouw</a:t>
            </a:r>
            <a:r>
              <a:rPr lang="nl-BE" dirty="0"/>
              <a:t> in een interview met VTM Nieuws:  https://www.hln.be/binnenland/raoul-hedebouw-ik-ben-het-beu-dat-we-geld-halen-bij-de-gepensioneerden-en-niet-bij-belastingparadijzen~a62445bc/ </a:t>
            </a:r>
          </a:p>
          <a:p>
            <a:endParaRPr lang="nl-BE" dirty="0"/>
          </a:p>
          <a:p>
            <a:r>
              <a:rPr lang="nl-BE" dirty="0"/>
              <a:t> </a:t>
            </a:r>
          </a:p>
        </p:txBody>
      </p:sp>
      <p:sp>
        <p:nvSpPr>
          <p:cNvPr id="4" name="Tijdelijke aanduiding voor dianummer 3">
            <a:extLst>
              <a:ext uri="{FF2B5EF4-FFF2-40B4-BE49-F238E27FC236}">
                <a16:creationId xmlns:a16="http://schemas.microsoft.com/office/drawing/2014/main" id="{AC36EF71-0BEB-0BD3-0045-926E3879FA5F}"/>
              </a:ext>
            </a:extLst>
          </p:cNvPr>
          <p:cNvSpPr>
            <a:spLocks noGrp="1"/>
          </p:cNvSpPr>
          <p:nvPr>
            <p:ph type="sldNum" sz="quarter" idx="5"/>
          </p:nvPr>
        </p:nvSpPr>
        <p:spPr/>
        <p:txBody>
          <a:bodyPr/>
          <a:lstStyle/>
          <a:p>
            <a:fld id="{2C939073-9887-4888-9ABE-6F1477BB899D}" type="slidenum">
              <a:rPr lang="nl-BE" smtClean="0"/>
              <a:t>23</a:t>
            </a:fld>
            <a:endParaRPr lang="nl-BE"/>
          </a:p>
        </p:txBody>
      </p:sp>
    </p:spTree>
    <p:extLst>
      <p:ext uri="{BB962C8B-B14F-4D97-AF65-F5344CB8AC3E}">
        <p14:creationId xmlns:p14="http://schemas.microsoft.com/office/powerpoint/2010/main" val="4130961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7881A-E2DC-955F-D9E4-7839335D94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ED4CBAE-EA17-A659-C1A7-E02C309787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C3AABD8-3176-3C96-0B77-3013E7AE58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Theorie: PVDA is de partij van de arbeid, voor de arbeiders of “de gewone mensen” zoals ze zelf zeggen. Hun slogan is dan ook “altijd aan jouw kant”. De partij volgt het antikapitalistisch socialisme, zij vinden dat de rijkdom is de samenleving moet herverdeeld worden en gaan daar ver in. De overheid moet daar een belangrijke rol in spelen. Een andere slogan van de PVDA is dan ook ‘Eerste de mensen, niet de winst’. Het is dus een extreem linkse partij. </a:t>
            </a:r>
          </a:p>
          <a:p>
            <a:endParaRPr lang="nl-BE" dirty="0"/>
          </a:p>
          <a:p>
            <a:r>
              <a:rPr lang="nl-BE" dirty="0"/>
              <a:t>De allerrijksten moeten dus meer afdragen, volgens de PVDA. De speerpunten van de partij zijn dan ook ‘Durf het geld halen waar het zit’ met een miljonairstaks ; ‘Maak het leven echt betaalbaar’ en ”stop de graaicultuur”. Met dat laatste speerpunt doen ze voorstellen om de lonen, bonussen en premies van politici sterk in te perken. Ze roepen ook op om de grote vervuilers aan te pakken en zijn dus ook voor een sterk klimaatbeleid. </a:t>
            </a:r>
          </a:p>
          <a:p>
            <a:endParaRPr lang="nl-BE" dirty="0"/>
          </a:p>
          <a:p>
            <a:r>
              <a:rPr lang="nl-BE" dirty="0"/>
              <a:t>Meer info? </a:t>
            </a:r>
          </a:p>
          <a:p>
            <a:r>
              <a:rPr lang="nl-BE" dirty="0"/>
              <a:t>https://www.pvda.be/programma </a:t>
            </a:r>
          </a:p>
          <a:p>
            <a:r>
              <a:rPr lang="nl-BE" dirty="0"/>
              <a:t>https://www.vrt.be/vrtnws/nl/2024/03/10/pvda/ </a:t>
            </a:r>
          </a:p>
          <a:p>
            <a:r>
              <a:rPr lang="nl-BE" dirty="0"/>
              <a:t> </a:t>
            </a:r>
          </a:p>
        </p:txBody>
      </p:sp>
      <p:sp>
        <p:nvSpPr>
          <p:cNvPr id="4" name="Tijdelijke aanduiding voor dianummer 3">
            <a:extLst>
              <a:ext uri="{FF2B5EF4-FFF2-40B4-BE49-F238E27FC236}">
                <a16:creationId xmlns:a16="http://schemas.microsoft.com/office/drawing/2014/main" id="{DAD8EED1-161C-8164-B472-32034E812C59}"/>
              </a:ext>
            </a:extLst>
          </p:cNvPr>
          <p:cNvSpPr>
            <a:spLocks noGrp="1"/>
          </p:cNvSpPr>
          <p:nvPr>
            <p:ph type="sldNum" sz="quarter" idx="5"/>
          </p:nvPr>
        </p:nvSpPr>
        <p:spPr/>
        <p:txBody>
          <a:bodyPr/>
          <a:lstStyle/>
          <a:p>
            <a:fld id="{2C939073-9887-4888-9ABE-6F1477BB899D}" type="slidenum">
              <a:rPr lang="nl-BE" smtClean="0"/>
              <a:t>24</a:t>
            </a:fld>
            <a:endParaRPr lang="nl-BE"/>
          </a:p>
        </p:txBody>
      </p:sp>
    </p:spTree>
    <p:extLst>
      <p:ext uri="{BB962C8B-B14F-4D97-AF65-F5344CB8AC3E}">
        <p14:creationId xmlns:p14="http://schemas.microsoft.com/office/powerpoint/2010/main" val="4150992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299DF-A0FD-078E-0835-BBEC689004D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15036E-86E9-7D10-953B-578D7C687E2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F7F882-CCC6-F457-8565-C6EAFB791978}"/>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5A34474A-5886-FA13-ECDD-A7E09FB3452D}"/>
              </a:ext>
            </a:extLst>
          </p:cNvPr>
          <p:cNvSpPr>
            <a:spLocks noGrp="1"/>
          </p:cNvSpPr>
          <p:nvPr>
            <p:ph type="sldNum" sz="quarter" idx="5"/>
          </p:nvPr>
        </p:nvSpPr>
        <p:spPr/>
        <p:txBody>
          <a:bodyPr/>
          <a:lstStyle/>
          <a:p>
            <a:fld id="{2C939073-9887-4888-9ABE-6F1477BB899D}" type="slidenum">
              <a:rPr lang="nl-BE" smtClean="0"/>
              <a:t>25</a:t>
            </a:fld>
            <a:endParaRPr lang="nl-BE"/>
          </a:p>
        </p:txBody>
      </p:sp>
    </p:spTree>
    <p:extLst>
      <p:ext uri="{BB962C8B-B14F-4D97-AF65-F5344CB8AC3E}">
        <p14:creationId xmlns:p14="http://schemas.microsoft.com/office/powerpoint/2010/main" val="1526093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A2883-2AB5-3770-C37B-D304654B06A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4E57A30-47DA-01F7-EF03-987D9CACB6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481D669-A4FC-5E10-A2E8-4657E887834E}"/>
              </a:ext>
            </a:extLst>
          </p:cNvPr>
          <p:cNvSpPr>
            <a:spLocks noGrp="1"/>
          </p:cNvSpPr>
          <p:nvPr>
            <p:ph type="body" idx="1"/>
          </p:nvPr>
        </p:nvSpPr>
        <p:spPr/>
        <p:txBody>
          <a:bodyPr/>
          <a:lstStyle/>
          <a:p>
            <a:r>
              <a:rPr lang="nl-BE" dirty="0"/>
              <a:t>Interview Nadia </a:t>
            </a:r>
            <a:r>
              <a:rPr lang="nl-BE" dirty="0" err="1"/>
              <a:t>Naji</a:t>
            </a:r>
            <a:r>
              <a:rPr lang="nl-BE" dirty="0"/>
              <a:t> met De Morgen: https://www.demorgen.be/nieuws/nadia-naji-covoorzitter-van-groen-het-vlaams-belang-spuwt-op-mensen-zoals-ik-waarom-zou-ik-tom-van-grieken-dan-een-hand-geven~b9d1cf65/ </a:t>
            </a:r>
          </a:p>
        </p:txBody>
      </p:sp>
      <p:sp>
        <p:nvSpPr>
          <p:cNvPr id="4" name="Tijdelijke aanduiding voor dianummer 3">
            <a:extLst>
              <a:ext uri="{FF2B5EF4-FFF2-40B4-BE49-F238E27FC236}">
                <a16:creationId xmlns:a16="http://schemas.microsoft.com/office/drawing/2014/main" id="{356558A4-62BC-7493-A84A-0368060F0611}"/>
              </a:ext>
            </a:extLst>
          </p:cNvPr>
          <p:cNvSpPr>
            <a:spLocks noGrp="1"/>
          </p:cNvSpPr>
          <p:nvPr>
            <p:ph type="sldNum" sz="quarter" idx="5"/>
          </p:nvPr>
        </p:nvSpPr>
        <p:spPr/>
        <p:txBody>
          <a:bodyPr/>
          <a:lstStyle/>
          <a:p>
            <a:fld id="{2C939073-9887-4888-9ABE-6F1477BB899D}" type="slidenum">
              <a:rPr lang="nl-BE" smtClean="0"/>
              <a:t>26</a:t>
            </a:fld>
            <a:endParaRPr lang="nl-BE"/>
          </a:p>
        </p:txBody>
      </p:sp>
    </p:spTree>
    <p:extLst>
      <p:ext uri="{BB962C8B-B14F-4D97-AF65-F5344CB8AC3E}">
        <p14:creationId xmlns:p14="http://schemas.microsoft.com/office/powerpoint/2010/main" val="3335494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AAF94-CBEE-AA20-42A0-6BEEF155E9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E31F71-F84E-FC7A-02BF-574BC90E14A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70AF590-9F31-A31F-08C1-D2AF512066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Groen is de klimaatpartij of “</a:t>
            </a:r>
            <a:r>
              <a:rPr lang="nl-BE" dirty="0" err="1"/>
              <a:t>sociaal-ecologische</a:t>
            </a:r>
            <a:r>
              <a:rPr lang="nl-BE" dirty="0"/>
              <a:t> partij”. Hun slogan deze verkiezingen is goed in je vel, goed voor de planeet en goed voor elkaar. Daarmee proberen ze andere thema’s ook naar voren te schuiven, zoals mentale gezondheid. Groen is een linkse partij dat hoor je ook in de slogan, namelijk in ‘goed voor elkaar’: de partij gelooft ook dat de overheid de zwakkeren in de samenleving moet beschermen. Het eerste speerpunt van Groen is dan ook een ‘eerlijk klimaatbeleid dat iedereen meeneemt’ ze zetten dus in op klimaat, maar vinden dat niet alleen de rijkste burgers bijvoorbeeld toegang mogen hebben tot elektrische auto’s. Een tweede speerpunt is goede betaalbare zorg voor iedereen, dat willen ze waarmaken door bijvoorbeeld </a:t>
            </a:r>
            <a:r>
              <a:rPr lang="nl-NL" b="0" i="0" dirty="0">
                <a:solidFill>
                  <a:srgbClr val="003908"/>
                </a:solidFill>
                <a:effectLst/>
                <a:latin typeface="Manrope"/>
              </a:rPr>
              <a:t>enkel remgeld aan te rekenen bij een bezoek aan de dokter en de verhoogde tegemoetkoming automatisch toe te kennen, maar ook door wachtlijsten weg te werken. </a:t>
            </a:r>
          </a:p>
          <a:p>
            <a:endParaRPr lang="nl-BE" dirty="0"/>
          </a:p>
          <a:p>
            <a:endParaRPr lang="nl-BE" dirty="0"/>
          </a:p>
          <a:p>
            <a:r>
              <a:rPr lang="nl-BE" dirty="0"/>
              <a:t>Hun laatste speerpunt is eerlijke kansen voor iedereen, onder dit speerpunt willen ze bijvoorbeeld armoede aanpakken, gaan voor eerlijkere belastingen, zorgen voor kwaliteitsvollere kinderopvang, enzoverder. </a:t>
            </a:r>
          </a:p>
          <a:p>
            <a:endParaRPr lang="nl-BE" dirty="0"/>
          </a:p>
          <a:p>
            <a:r>
              <a:rPr lang="nl-BE" dirty="0"/>
              <a:t>Meer info? </a:t>
            </a:r>
          </a:p>
          <a:p>
            <a:r>
              <a:rPr lang="nl-BE" dirty="0"/>
              <a:t>https://www.groen.be/standpunten </a:t>
            </a:r>
          </a:p>
          <a:p>
            <a:r>
              <a:rPr lang="nl-BE" dirty="0"/>
              <a:t>https://www.groen.be/programma?gad_source=1&amp;gclid=Cj0KCQjwiMmwBhDmARIsABeQ7xSdA2tBn_cC-miH4UgIXjSCBo-2R-7pRxAJ3V3P3-0zxH6bL0bLvqsaAo6dEALw_wcB</a:t>
            </a:r>
          </a:p>
        </p:txBody>
      </p:sp>
      <p:sp>
        <p:nvSpPr>
          <p:cNvPr id="4" name="Tijdelijke aanduiding voor dianummer 3">
            <a:extLst>
              <a:ext uri="{FF2B5EF4-FFF2-40B4-BE49-F238E27FC236}">
                <a16:creationId xmlns:a16="http://schemas.microsoft.com/office/drawing/2014/main" id="{D21615BF-E3B4-4F24-BBC5-07376C779135}"/>
              </a:ext>
            </a:extLst>
          </p:cNvPr>
          <p:cNvSpPr>
            <a:spLocks noGrp="1"/>
          </p:cNvSpPr>
          <p:nvPr>
            <p:ph type="sldNum" sz="quarter" idx="5"/>
          </p:nvPr>
        </p:nvSpPr>
        <p:spPr/>
        <p:txBody>
          <a:bodyPr/>
          <a:lstStyle/>
          <a:p>
            <a:fld id="{2C939073-9887-4888-9ABE-6F1477BB899D}" type="slidenum">
              <a:rPr lang="nl-BE" smtClean="0"/>
              <a:t>27</a:t>
            </a:fld>
            <a:endParaRPr lang="nl-BE"/>
          </a:p>
        </p:txBody>
      </p:sp>
    </p:spTree>
    <p:extLst>
      <p:ext uri="{BB962C8B-B14F-4D97-AF65-F5344CB8AC3E}">
        <p14:creationId xmlns:p14="http://schemas.microsoft.com/office/powerpoint/2010/main" val="3853417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F9892-F7A1-6E90-2ECF-C01BAC75AE7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0EBF2B9-EC4C-FA3D-DF18-DF1460EA95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FCD60C-3BC7-1CF0-F95A-94FB0F406F66}"/>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4BD2227C-8FF0-0D9D-50B3-A7E7CC561568}"/>
              </a:ext>
            </a:extLst>
          </p:cNvPr>
          <p:cNvSpPr>
            <a:spLocks noGrp="1"/>
          </p:cNvSpPr>
          <p:nvPr>
            <p:ph type="sldNum" sz="quarter" idx="5"/>
          </p:nvPr>
        </p:nvSpPr>
        <p:spPr/>
        <p:txBody>
          <a:bodyPr/>
          <a:lstStyle/>
          <a:p>
            <a:fld id="{2C939073-9887-4888-9ABE-6F1477BB899D}" type="slidenum">
              <a:rPr lang="nl-BE" smtClean="0"/>
              <a:t>28</a:t>
            </a:fld>
            <a:endParaRPr lang="nl-BE"/>
          </a:p>
        </p:txBody>
      </p:sp>
    </p:spTree>
    <p:extLst>
      <p:ext uri="{BB962C8B-B14F-4D97-AF65-F5344CB8AC3E}">
        <p14:creationId xmlns:p14="http://schemas.microsoft.com/office/powerpoint/2010/main" val="2311965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889EA-78A7-F5AB-940F-867EB34DF0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22FA0F-86D5-025E-53EC-7D8F76E6B9E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CFC8183-5ABC-650C-31BF-26D2540792EA}"/>
              </a:ext>
            </a:extLst>
          </p:cNvPr>
          <p:cNvSpPr>
            <a:spLocks noGrp="1"/>
          </p:cNvSpPr>
          <p:nvPr>
            <p:ph type="body" idx="1"/>
          </p:nvPr>
        </p:nvSpPr>
        <p:spPr/>
        <p:txBody>
          <a:bodyPr/>
          <a:lstStyle/>
          <a:p>
            <a:r>
              <a:rPr lang="nl-BE" dirty="0"/>
              <a:t>Frank Vandenbroucke – </a:t>
            </a:r>
            <a:r>
              <a:rPr lang="nl-BE" dirty="0" err="1"/>
              <a:t>instagram</a:t>
            </a:r>
            <a:r>
              <a:rPr lang="nl-BE" dirty="0"/>
              <a:t> post</a:t>
            </a:r>
          </a:p>
        </p:txBody>
      </p:sp>
      <p:sp>
        <p:nvSpPr>
          <p:cNvPr id="4" name="Tijdelijke aanduiding voor dianummer 3">
            <a:extLst>
              <a:ext uri="{FF2B5EF4-FFF2-40B4-BE49-F238E27FC236}">
                <a16:creationId xmlns:a16="http://schemas.microsoft.com/office/drawing/2014/main" id="{3E4A98D2-59F1-4141-F7B6-DECD076F22E7}"/>
              </a:ext>
            </a:extLst>
          </p:cNvPr>
          <p:cNvSpPr>
            <a:spLocks noGrp="1"/>
          </p:cNvSpPr>
          <p:nvPr>
            <p:ph type="sldNum" sz="quarter" idx="5"/>
          </p:nvPr>
        </p:nvSpPr>
        <p:spPr/>
        <p:txBody>
          <a:bodyPr/>
          <a:lstStyle/>
          <a:p>
            <a:fld id="{2C939073-9887-4888-9ABE-6F1477BB899D}" type="slidenum">
              <a:rPr lang="nl-BE" smtClean="0"/>
              <a:t>29</a:t>
            </a:fld>
            <a:endParaRPr lang="nl-BE"/>
          </a:p>
        </p:txBody>
      </p:sp>
    </p:spTree>
    <p:extLst>
      <p:ext uri="{BB962C8B-B14F-4D97-AF65-F5344CB8AC3E}">
        <p14:creationId xmlns:p14="http://schemas.microsoft.com/office/powerpoint/2010/main" val="382132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Inleiding: een veilige context creëren </a:t>
            </a:r>
          </a:p>
          <a:p>
            <a:r>
              <a:rPr lang="nl-BE" dirty="0"/>
              <a:t>- Gesprekken over politiek, en zeker op het concrete niveau van partijen/standpunten, kunnen al eens hoog oplopen. We hebben dit allemaal wel al eens meegemaakt op een familiefeest, op café, op bezoek bij vrienden,… Vandaag gaan we, naast de theorie, ook enkele oefeningen doen, en dan is het wel belangrijk om de nodige veiligheid te creëren. Het is vooral de bedoeling dat we leren (ook van elkaar), en dus niet om met elkaar in discussie te gaan. Welke afspraken vinden jullie hiervoor belangrijk?</a:t>
            </a:r>
          </a:p>
          <a:p>
            <a:r>
              <a:rPr lang="nl-BE" dirty="0"/>
              <a:t>- Geef zeker mee dat deelnemers het volste recht hebben om hun politieke voorkeur voor zichzelf te houden. We hebben in België overigens ook een officieel stemgeheim.</a:t>
            </a:r>
          </a:p>
          <a:p>
            <a:r>
              <a:rPr lang="nl-BE" dirty="0"/>
              <a:t>- Discriminerende, racistische,… uitspraken worden sowieso niet getolereerd.</a:t>
            </a:r>
          </a:p>
          <a:p>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fld id="{2C939073-9887-4888-9ABE-6F1477BB899D}" type="slidenum">
              <a:rPr lang="nl-BE" smtClean="0"/>
              <a:t>3</a:t>
            </a:fld>
            <a:endParaRPr lang="nl-BE"/>
          </a:p>
        </p:txBody>
      </p:sp>
    </p:spTree>
    <p:extLst>
      <p:ext uri="{BB962C8B-B14F-4D97-AF65-F5344CB8AC3E}">
        <p14:creationId xmlns:p14="http://schemas.microsoft.com/office/powerpoint/2010/main" val="829114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AE9FA-ED7E-AC24-3BF1-5E5767BDAB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E4F2F2C-6E35-E731-63CD-FDFD68AC35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28C350-5272-7961-A8DE-DFB5EBBD1668}"/>
              </a:ext>
            </a:extLst>
          </p:cNvPr>
          <p:cNvSpPr>
            <a:spLocks noGrp="1"/>
          </p:cNvSpPr>
          <p:nvPr>
            <p:ph type="body" idx="1"/>
          </p:nvPr>
        </p:nvSpPr>
        <p:spPr/>
        <p:txBody>
          <a:bodyPr/>
          <a:lstStyle/>
          <a:p>
            <a:r>
              <a:rPr lang="nl-BE" dirty="0"/>
              <a:t>De slogan van Vooruit is ‘Het is Vooruit of Achteruit. Kies maar’. </a:t>
            </a:r>
          </a:p>
          <a:p>
            <a:r>
              <a:rPr lang="nl-BE" dirty="0"/>
              <a:t>Vooruit is de partij van de socialisten, zij staan voor solidariteit vrijheid en rechtvaardigheid in de samenleving. Vooruit is een linkse partij en vindt dus ook dat de overheid moet ingrijpen om de rijkdom in de samenleving te herverdelen. De speerpunten van Vooruit deze verkiezingen draaien rond welvaart en koopkracht, gezondheid en kinderen en jongeren. Vooruit strijdt voor uw koopkracht, daarom stellen ze bijvoorbeeld voor om de lonen en pensioenen te verhogen en om de energiefactuur te verlagen. Vooruit is de partij van </a:t>
            </a:r>
            <a:r>
              <a:rPr lang="nl-BE" dirty="0" err="1"/>
              <a:t>gezondsheidszorg</a:t>
            </a:r>
            <a:r>
              <a:rPr lang="nl-BE" dirty="0"/>
              <a:t>, “want wie zorg nodig heeft, moet zorg krijgen” daarom willen ze ervoor </a:t>
            </a:r>
            <a:r>
              <a:rPr lang="nl-NL" sz="1200" i="0" dirty="0"/>
              <a:t>zorgen dat mensen die het financieel moeilijk hebben, binnenkort geen extra kosten betalen bij de arts en tandarts. Om Vooruit te gaan met de kinderen en jongeren stelt de partij voor om ouders bijvoorbeeld meer ouderschapsverlof te geven en te zorgen voor een betere vergoeding, met bijzondere aandacht voor ouders met een laag inkomen. </a:t>
            </a:r>
          </a:p>
          <a:p>
            <a:endParaRPr lang="nl-NL" sz="1200" i="0" dirty="0"/>
          </a:p>
          <a:p>
            <a:endParaRPr lang="nl-NL" sz="1200" i="0" dirty="0"/>
          </a:p>
          <a:p>
            <a:r>
              <a:rPr lang="nl-NL" sz="1200" i="0" dirty="0"/>
              <a:t>Meer info? </a:t>
            </a:r>
          </a:p>
          <a:p>
            <a:r>
              <a:rPr lang="nl-BE" i="0" dirty="0"/>
              <a:t>https://www.vooruit.org/programma-download</a:t>
            </a:r>
            <a:r>
              <a:rPr lang="nl-NL" sz="1200" i="0" dirty="0"/>
              <a:t> </a:t>
            </a:r>
            <a:endParaRPr lang="nl-BE" i="0" dirty="0"/>
          </a:p>
        </p:txBody>
      </p:sp>
      <p:sp>
        <p:nvSpPr>
          <p:cNvPr id="4" name="Tijdelijke aanduiding voor dianummer 3">
            <a:extLst>
              <a:ext uri="{FF2B5EF4-FFF2-40B4-BE49-F238E27FC236}">
                <a16:creationId xmlns:a16="http://schemas.microsoft.com/office/drawing/2014/main" id="{44774750-5DF9-9504-B598-96DBBAC634CC}"/>
              </a:ext>
            </a:extLst>
          </p:cNvPr>
          <p:cNvSpPr>
            <a:spLocks noGrp="1"/>
          </p:cNvSpPr>
          <p:nvPr>
            <p:ph type="sldNum" sz="quarter" idx="5"/>
          </p:nvPr>
        </p:nvSpPr>
        <p:spPr/>
        <p:txBody>
          <a:bodyPr/>
          <a:lstStyle/>
          <a:p>
            <a:fld id="{2C939073-9887-4888-9ABE-6F1477BB899D}" type="slidenum">
              <a:rPr lang="nl-BE" smtClean="0"/>
              <a:t>30</a:t>
            </a:fld>
            <a:endParaRPr lang="nl-BE"/>
          </a:p>
        </p:txBody>
      </p:sp>
    </p:spTree>
    <p:extLst>
      <p:ext uri="{BB962C8B-B14F-4D97-AF65-F5344CB8AC3E}">
        <p14:creationId xmlns:p14="http://schemas.microsoft.com/office/powerpoint/2010/main" val="1070337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F9892-F7A1-6E90-2ECF-C01BAC75AE7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0EBF2B9-EC4C-FA3D-DF18-DF1460EA95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FCD60C-3BC7-1CF0-F95A-94FB0F406F66}"/>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4BD2227C-8FF0-0D9D-50B3-A7E7CC561568}"/>
              </a:ext>
            </a:extLst>
          </p:cNvPr>
          <p:cNvSpPr>
            <a:spLocks noGrp="1"/>
          </p:cNvSpPr>
          <p:nvPr>
            <p:ph type="sldNum" sz="quarter" idx="5"/>
          </p:nvPr>
        </p:nvSpPr>
        <p:spPr/>
        <p:txBody>
          <a:bodyPr/>
          <a:lstStyle/>
          <a:p>
            <a:fld id="{2C939073-9887-4888-9ABE-6F1477BB899D}" type="slidenum">
              <a:rPr lang="nl-BE" smtClean="0"/>
              <a:t>31</a:t>
            </a:fld>
            <a:endParaRPr lang="nl-BE"/>
          </a:p>
        </p:txBody>
      </p:sp>
    </p:spTree>
    <p:extLst>
      <p:ext uri="{BB962C8B-B14F-4D97-AF65-F5344CB8AC3E}">
        <p14:creationId xmlns:p14="http://schemas.microsoft.com/office/powerpoint/2010/main" val="3674806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A2883-2AB5-3770-C37B-D304654B06A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4E57A30-47DA-01F7-EF03-987D9CACB6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481D669-A4FC-5E10-A2E8-4657E887834E}"/>
              </a:ext>
            </a:extLst>
          </p:cNvPr>
          <p:cNvSpPr>
            <a:spLocks noGrp="1"/>
          </p:cNvSpPr>
          <p:nvPr>
            <p:ph type="body" idx="1"/>
          </p:nvPr>
        </p:nvSpPr>
        <p:spPr/>
        <p:txBody>
          <a:bodyPr/>
          <a:lstStyle/>
          <a:p>
            <a:r>
              <a:rPr lang="nl-BE" dirty="0"/>
              <a:t>Interview Hilde </a:t>
            </a:r>
            <a:r>
              <a:rPr lang="nl-BE" dirty="0" err="1"/>
              <a:t>Crevits</a:t>
            </a:r>
            <a:r>
              <a:rPr lang="nl-BE" dirty="0"/>
              <a:t>: De Morgen</a:t>
            </a:r>
          </a:p>
          <a:p>
            <a:r>
              <a:rPr lang="nl-BE" dirty="0"/>
              <a:t>https://www.demorgen.be/politiek/hilde-crevits-cd-v-duidt-de-crisis-in-de-jeugdhulp-de-mentale-problemen-bij-jongeren-zijn-aan-het-escaleren~b10d9cf3/ </a:t>
            </a:r>
          </a:p>
        </p:txBody>
      </p:sp>
      <p:sp>
        <p:nvSpPr>
          <p:cNvPr id="4" name="Tijdelijke aanduiding voor dianummer 3">
            <a:extLst>
              <a:ext uri="{FF2B5EF4-FFF2-40B4-BE49-F238E27FC236}">
                <a16:creationId xmlns:a16="http://schemas.microsoft.com/office/drawing/2014/main" id="{356558A4-62BC-7493-A84A-0368060F0611}"/>
              </a:ext>
            </a:extLst>
          </p:cNvPr>
          <p:cNvSpPr>
            <a:spLocks noGrp="1"/>
          </p:cNvSpPr>
          <p:nvPr>
            <p:ph type="sldNum" sz="quarter" idx="5"/>
          </p:nvPr>
        </p:nvSpPr>
        <p:spPr/>
        <p:txBody>
          <a:bodyPr/>
          <a:lstStyle/>
          <a:p>
            <a:fld id="{2C939073-9887-4888-9ABE-6F1477BB899D}" type="slidenum">
              <a:rPr lang="nl-BE" smtClean="0"/>
              <a:t>32</a:t>
            </a:fld>
            <a:endParaRPr lang="nl-BE"/>
          </a:p>
        </p:txBody>
      </p:sp>
    </p:spTree>
    <p:extLst>
      <p:ext uri="{BB962C8B-B14F-4D97-AF65-F5344CB8AC3E}">
        <p14:creationId xmlns:p14="http://schemas.microsoft.com/office/powerpoint/2010/main" val="2075979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a:t>
            </a:r>
            <a:r>
              <a:rPr lang="nl-BE" dirty="0" err="1"/>
              <a:t>cd&amp;v</a:t>
            </a:r>
            <a:r>
              <a:rPr lang="nl-BE" dirty="0"/>
              <a:t>, dat zijn de </a:t>
            </a:r>
            <a:r>
              <a:rPr lang="nl-BE" dirty="0" err="1"/>
              <a:t>Christen-democraten</a:t>
            </a:r>
            <a:r>
              <a:rPr lang="nl-BE" dirty="0"/>
              <a:t>, al is het geen religieuze partij, maar ze hechten ze wel belang aan de christelijke waarden zoals naastenliefde. Zij zijn dus een “centrumpartij” omdat ze niet links zijn en niet rechts zijn. De partij wordt gezien als partij van het thema zorg en vindt het gezin bijvoorbeeld belangrijk. De christendemocraten willen er zijn voor de ouderen en voor Vlamingen die op het platteland wonen, de partij is sterk gefocust op het lokale. Dat de partij niet links is en niet rechts, merk je ook in hun speerpunten. De slogan is “respect voor wat écht telt”, wat écht telt is dan uw welzijn – zo zijn ze voor meer betaalbare zorg op buurtniveau. Dat is een vrij links speerpunt, maar ze ijveren ook voor sterkere veiligheid. Zo ijveren ze voor een veilige buurt voor elke Vlaming wat dan weer een eerder rechts standpunt is. Tot slot zijn ze ook voor minder belastingen op het inkomen, wat ook weer een rechtser idee is. Voor de verkiezingen lanceerde </a:t>
            </a:r>
            <a:r>
              <a:rPr lang="nl-BE" dirty="0" err="1"/>
              <a:t>cd&amp;v</a:t>
            </a:r>
            <a:r>
              <a:rPr lang="nl-BE" dirty="0"/>
              <a:t> een tweede slogan, namelijk “</a:t>
            </a:r>
            <a:r>
              <a:rPr lang="nl-BE"/>
              <a:t>Kies Zekerheid”. </a:t>
            </a:r>
            <a:endParaRPr lang="nl-BE" dirty="0"/>
          </a:p>
          <a:p>
            <a:endParaRPr lang="nl-BE" dirty="0"/>
          </a:p>
          <a:p>
            <a:r>
              <a:rPr lang="nl-BE" dirty="0"/>
              <a:t>Meer info? </a:t>
            </a:r>
          </a:p>
          <a:p>
            <a:r>
              <a:rPr lang="nl-BE" dirty="0"/>
              <a:t>https://www.cdenv.be/verkiezingen_2024 </a:t>
            </a:r>
          </a:p>
          <a:p>
            <a:r>
              <a:rPr lang="nl-BE" dirty="0"/>
              <a:t>https://www.cdenv.be/onze_standpunten</a:t>
            </a:r>
          </a:p>
        </p:txBody>
      </p:sp>
      <p:sp>
        <p:nvSpPr>
          <p:cNvPr id="4" name="Tijdelijke aanduiding voor dianummer 3"/>
          <p:cNvSpPr>
            <a:spLocks noGrp="1"/>
          </p:cNvSpPr>
          <p:nvPr>
            <p:ph type="sldNum" sz="quarter" idx="5"/>
          </p:nvPr>
        </p:nvSpPr>
        <p:spPr/>
        <p:txBody>
          <a:bodyPr/>
          <a:lstStyle/>
          <a:p>
            <a:fld id="{2C939073-9887-4888-9ABE-6F1477BB899D}" type="slidenum">
              <a:rPr lang="nl-BE" smtClean="0"/>
              <a:t>33</a:t>
            </a:fld>
            <a:endParaRPr lang="nl-BE"/>
          </a:p>
        </p:txBody>
      </p:sp>
    </p:spTree>
    <p:extLst>
      <p:ext uri="{BB962C8B-B14F-4D97-AF65-F5344CB8AC3E}">
        <p14:creationId xmlns:p14="http://schemas.microsoft.com/office/powerpoint/2010/main" val="411019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57BC6-7CD5-807B-B5FB-35F32005DFD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A5ABD2-AD5F-25AF-99BE-6FE0CAFD0A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21A46E-6077-77BB-49E5-B849C174BE2F}"/>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94FE9FF8-E335-83AA-309E-9F6A773DD225}"/>
              </a:ext>
            </a:extLst>
          </p:cNvPr>
          <p:cNvSpPr>
            <a:spLocks noGrp="1"/>
          </p:cNvSpPr>
          <p:nvPr>
            <p:ph type="sldNum" sz="quarter" idx="5"/>
          </p:nvPr>
        </p:nvSpPr>
        <p:spPr/>
        <p:txBody>
          <a:bodyPr/>
          <a:lstStyle/>
          <a:p>
            <a:fld id="{2C939073-9887-4888-9ABE-6F1477BB899D}" type="slidenum">
              <a:rPr lang="nl-BE" smtClean="0"/>
              <a:t>34</a:t>
            </a:fld>
            <a:endParaRPr lang="nl-BE"/>
          </a:p>
        </p:txBody>
      </p:sp>
    </p:spTree>
    <p:extLst>
      <p:ext uri="{BB962C8B-B14F-4D97-AF65-F5344CB8AC3E}">
        <p14:creationId xmlns:p14="http://schemas.microsoft.com/office/powerpoint/2010/main" val="3527429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FC30-8258-73F7-A824-74B5C77A73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2F82F3-3A6A-1927-85F0-6F573532B42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1F726A-FBC3-E9D7-1359-8F64A3D2B56C}"/>
              </a:ext>
            </a:extLst>
          </p:cNvPr>
          <p:cNvSpPr>
            <a:spLocks noGrp="1"/>
          </p:cNvSpPr>
          <p:nvPr>
            <p:ph type="body" idx="1"/>
          </p:nvPr>
        </p:nvSpPr>
        <p:spPr/>
        <p:txBody>
          <a:bodyPr/>
          <a:lstStyle/>
          <a:p>
            <a:r>
              <a:rPr lang="nl-BE" dirty="0"/>
              <a:t>Tom </a:t>
            </a:r>
            <a:r>
              <a:rPr lang="nl-BE" dirty="0" err="1"/>
              <a:t>ongena</a:t>
            </a:r>
            <a:r>
              <a:rPr lang="nl-BE" dirty="0"/>
              <a:t> in het Grote Voorzittersdebat van </a:t>
            </a:r>
            <a:r>
              <a:rPr lang="nl-BE" dirty="0" err="1"/>
              <a:t>Knack</a:t>
            </a:r>
            <a:endParaRPr lang="nl-BE" dirty="0"/>
          </a:p>
          <a:p>
            <a:r>
              <a:rPr lang="nl-BE" dirty="0"/>
              <a:t>https://www.knack.be/nieuws/belgie/politiek/volg-hier-het-grote-voorzittersdebat-van-trends-kanaal-z-en-knack/ </a:t>
            </a:r>
          </a:p>
        </p:txBody>
      </p:sp>
      <p:sp>
        <p:nvSpPr>
          <p:cNvPr id="4" name="Tijdelijke aanduiding voor dianummer 3">
            <a:extLst>
              <a:ext uri="{FF2B5EF4-FFF2-40B4-BE49-F238E27FC236}">
                <a16:creationId xmlns:a16="http://schemas.microsoft.com/office/drawing/2014/main" id="{C9C81297-E50F-4471-3917-704C51A93803}"/>
              </a:ext>
            </a:extLst>
          </p:cNvPr>
          <p:cNvSpPr>
            <a:spLocks noGrp="1"/>
          </p:cNvSpPr>
          <p:nvPr>
            <p:ph type="sldNum" sz="quarter" idx="5"/>
          </p:nvPr>
        </p:nvSpPr>
        <p:spPr/>
        <p:txBody>
          <a:bodyPr/>
          <a:lstStyle/>
          <a:p>
            <a:fld id="{2C939073-9887-4888-9ABE-6F1477BB899D}" type="slidenum">
              <a:rPr lang="nl-BE" smtClean="0"/>
              <a:t>35</a:t>
            </a:fld>
            <a:endParaRPr lang="nl-BE"/>
          </a:p>
        </p:txBody>
      </p:sp>
    </p:spTree>
    <p:extLst>
      <p:ext uri="{BB962C8B-B14F-4D97-AF65-F5344CB8AC3E}">
        <p14:creationId xmlns:p14="http://schemas.microsoft.com/office/powerpoint/2010/main" val="169186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F8436-D3B8-4F8C-2EEA-69C5DC0D7AD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D6BFB4A-3CBC-1773-75C3-D6158AF796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C05FE4-07B8-8D77-41C0-A91C939DC9C5}"/>
              </a:ext>
            </a:extLst>
          </p:cNvPr>
          <p:cNvSpPr>
            <a:spLocks noGrp="1"/>
          </p:cNvSpPr>
          <p:nvPr>
            <p:ph type="body" idx="1"/>
          </p:nvPr>
        </p:nvSpPr>
        <p:spPr/>
        <p:txBody>
          <a:bodyPr/>
          <a:lstStyle/>
          <a:p>
            <a:pPr marL="12065" marR="0" lvl="0" indent="0" algn="l" defTabSz="914400" rtl="0" eaLnBrk="1" fontAlgn="auto" latinLnBrk="0" hangingPunct="1">
              <a:lnSpc>
                <a:spcPct val="100000"/>
              </a:lnSpc>
              <a:spcBef>
                <a:spcPts val="850"/>
              </a:spcBef>
              <a:spcAft>
                <a:spcPts val="0"/>
              </a:spcAft>
              <a:buClrTx/>
              <a:buSzPct val="65454"/>
              <a:buFont typeface="Arial MT"/>
              <a:buNone/>
              <a:tabLst>
                <a:tab pos="354965" algn="l"/>
                <a:tab pos="355600" algn="l"/>
              </a:tabLst>
              <a:defRPr/>
            </a:pPr>
            <a:r>
              <a:rPr lang="nl-NL" sz="1200" dirty="0">
                <a:solidFill>
                  <a:srgbClr val="FF0000"/>
                </a:solidFill>
              </a:rPr>
              <a:t>Open VLD is de partij van de Open </a:t>
            </a:r>
            <a:r>
              <a:rPr lang="nl-NL" sz="1200" dirty="0" err="1">
                <a:solidFill>
                  <a:srgbClr val="FF0000"/>
                </a:solidFill>
              </a:rPr>
              <a:t>Vlaame</a:t>
            </a:r>
            <a:r>
              <a:rPr lang="nl-NL" sz="1200" dirty="0">
                <a:solidFill>
                  <a:srgbClr val="FF0000"/>
                </a:solidFill>
              </a:rPr>
              <a:t> Liberalen en Democraten en zij vinden werken heel belangrijk. Initieel was het dan ook de partij van de werkgevers en ondernemers. Open VLD is een rechtse partij, zij vinden dat de overheid zich zo min mogelijk moet bemoeien met haar burgers en zijn dus ook voor minder belastingen. De Open </a:t>
            </a:r>
            <a:r>
              <a:rPr lang="nl-NL" sz="1200" dirty="0" err="1">
                <a:solidFill>
                  <a:srgbClr val="FF0000"/>
                </a:solidFill>
              </a:rPr>
              <a:t>Vld</a:t>
            </a:r>
            <a:r>
              <a:rPr lang="nl-NL" sz="1200" dirty="0">
                <a:solidFill>
                  <a:srgbClr val="FF0000"/>
                </a:solidFill>
              </a:rPr>
              <a:t> is dus een rechtse partij maar ook heel belangrijk bij de Open VLD is het liberalisme, zij vinden vrijheid heel belangrijk. Vrijheid van </a:t>
            </a:r>
            <a:r>
              <a:rPr lang="nl-NL" sz="1200" dirty="0" err="1">
                <a:solidFill>
                  <a:srgbClr val="FF0000"/>
                </a:solidFill>
              </a:rPr>
              <a:t>mensingsuiting</a:t>
            </a:r>
            <a:r>
              <a:rPr lang="nl-NL" sz="1200" dirty="0">
                <a:solidFill>
                  <a:srgbClr val="FF0000"/>
                </a:solidFill>
              </a:rPr>
              <a:t>, vrijheid voor bedrijven (ofwel ‘de vrije markt’) en vrijheid voor het individu. Dat betekent dat personen ook vrij zijn op andere vlakken, om bijvoorbeeld te kiezen voor euthanasie. Op dat vlak is de partij open </a:t>
            </a:r>
            <a:r>
              <a:rPr lang="nl-NL" sz="1200" dirty="0" err="1">
                <a:solidFill>
                  <a:srgbClr val="FF0000"/>
                </a:solidFill>
              </a:rPr>
              <a:t>vld</a:t>
            </a:r>
            <a:r>
              <a:rPr lang="nl-NL" sz="1200" dirty="0">
                <a:solidFill>
                  <a:srgbClr val="FF0000"/>
                </a:solidFill>
              </a:rPr>
              <a:t> dus een beetje “links” want dat is de persoonlijke vrijheid waar de linkse partijen ook voor ijveren.</a:t>
            </a:r>
          </a:p>
          <a:p>
            <a:pPr marL="12065" marR="0" lvl="0" indent="0" algn="l" defTabSz="914400" rtl="0" eaLnBrk="1" fontAlgn="auto" latinLnBrk="0" hangingPunct="1">
              <a:lnSpc>
                <a:spcPct val="100000"/>
              </a:lnSpc>
              <a:spcBef>
                <a:spcPts val="850"/>
              </a:spcBef>
              <a:spcAft>
                <a:spcPts val="0"/>
              </a:spcAft>
              <a:buClrTx/>
              <a:buSzPct val="65454"/>
              <a:buFont typeface="Arial MT"/>
              <a:buNone/>
              <a:tabLst>
                <a:tab pos="354965" algn="l"/>
                <a:tab pos="355600" algn="l"/>
              </a:tabLst>
              <a:defRPr/>
            </a:pPr>
            <a:endParaRPr lang="nl-NL" sz="1200" dirty="0">
              <a:solidFill>
                <a:srgbClr val="FF0000"/>
              </a:solidFill>
            </a:endParaRPr>
          </a:p>
          <a:p>
            <a:pPr marL="12065" marR="0" lvl="0" indent="0" algn="l" defTabSz="914400" rtl="0" eaLnBrk="1" fontAlgn="auto" latinLnBrk="0" hangingPunct="1">
              <a:lnSpc>
                <a:spcPct val="100000"/>
              </a:lnSpc>
              <a:spcBef>
                <a:spcPts val="850"/>
              </a:spcBef>
              <a:spcAft>
                <a:spcPts val="0"/>
              </a:spcAft>
              <a:buClrTx/>
              <a:buSzPct val="65454"/>
              <a:buFont typeface="Arial MT"/>
              <a:buNone/>
              <a:tabLst>
                <a:tab pos="354965" algn="l"/>
                <a:tab pos="355600" algn="l"/>
              </a:tabLst>
              <a:defRPr/>
            </a:pPr>
            <a:r>
              <a:rPr lang="nl-NL" sz="1200" dirty="0">
                <a:solidFill>
                  <a:srgbClr val="FF0000"/>
                </a:solidFill>
              </a:rPr>
              <a:t>Enkele speerpunten van Open VLD zijn dat wie werkloos is moet zo snel mogelijk opnieuw aan de slag moet, de euthanasiewet moet worden uitgebreid en dat werkloosheidsuitkeringen in de tijd moeten worden beperkt</a:t>
            </a:r>
          </a:p>
          <a:p>
            <a:pPr marL="12065" marR="0" lvl="0" indent="0" algn="l" defTabSz="914400" rtl="0" eaLnBrk="1" fontAlgn="auto" latinLnBrk="0" hangingPunct="1">
              <a:lnSpc>
                <a:spcPct val="100000"/>
              </a:lnSpc>
              <a:spcBef>
                <a:spcPts val="850"/>
              </a:spcBef>
              <a:spcAft>
                <a:spcPts val="0"/>
              </a:spcAft>
              <a:buClrTx/>
              <a:buSzPct val="65454"/>
              <a:buFont typeface="Arial MT"/>
              <a:buNone/>
              <a:tabLst>
                <a:tab pos="354965" algn="l"/>
                <a:tab pos="355600" algn="l"/>
              </a:tabLst>
              <a:defRPr/>
            </a:pPr>
            <a:endParaRPr lang="nl-NL" sz="1200" dirty="0">
              <a:solidFill>
                <a:srgbClr val="FF0000"/>
              </a:solidFill>
            </a:endParaRPr>
          </a:p>
          <a:p>
            <a:pPr marL="12065" marR="0" lvl="0" indent="0" algn="l" defTabSz="914400" rtl="0" eaLnBrk="1" fontAlgn="auto" latinLnBrk="0" hangingPunct="1">
              <a:lnSpc>
                <a:spcPct val="100000"/>
              </a:lnSpc>
              <a:spcBef>
                <a:spcPts val="850"/>
              </a:spcBef>
              <a:spcAft>
                <a:spcPts val="0"/>
              </a:spcAft>
              <a:buClrTx/>
              <a:buSzPct val="65454"/>
              <a:buFont typeface="Arial MT"/>
              <a:buNone/>
              <a:tabLst>
                <a:tab pos="354965" algn="l"/>
                <a:tab pos="355600" algn="l"/>
              </a:tabLst>
              <a:defRPr/>
            </a:pPr>
            <a:r>
              <a:rPr lang="nl-NL" sz="1200" dirty="0">
                <a:solidFill>
                  <a:srgbClr val="FF0000"/>
                </a:solidFill>
              </a:rPr>
              <a:t>Meer info? </a:t>
            </a:r>
          </a:p>
          <a:p>
            <a:r>
              <a:rPr lang="nl-BE" dirty="0"/>
              <a:t>https://www.openvld.be/verkiezingsprogramma_open_vld </a:t>
            </a:r>
          </a:p>
          <a:p>
            <a:r>
              <a:rPr lang="nl-BE" dirty="0"/>
              <a:t>https://www.openvld.be/groeiplan </a:t>
            </a:r>
          </a:p>
        </p:txBody>
      </p:sp>
      <p:sp>
        <p:nvSpPr>
          <p:cNvPr id="4" name="Tijdelijke aanduiding voor dianummer 3">
            <a:extLst>
              <a:ext uri="{FF2B5EF4-FFF2-40B4-BE49-F238E27FC236}">
                <a16:creationId xmlns:a16="http://schemas.microsoft.com/office/drawing/2014/main" id="{8F858EE6-E52E-6496-FFF9-B372B0855F96}"/>
              </a:ext>
            </a:extLst>
          </p:cNvPr>
          <p:cNvSpPr>
            <a:spLocks noGrp="1"/>
          </p:cNvSpPr>
          <p:nvPr>
            <p:ph type="sldNum" sz="quarter" idx="5"/>
          </p:nvPr>
        </p:nvSpPr>
        <p:spPr/>
        <p:txBody>
          <a:bodyPr/>
          <a:lstStyle/>
          <a:p>
            <a:fld id="{2C939073-9887-4888-9ABE-6F1477BB899D}" type="slidenum">
              <a:rPr lang="nl-BE" smtClean="0"/>
              <a:t>36</a:t>
            </a:fld>
            <a:endParaRPr lang="nl-BE"/>
          </a:p>
        </p:txBody>
      </p:sp>
    </p:spTree>
    <p:extLst>
      <p:ext uri="{BB962C8B-B14F-4D97-AF65-F5344CB8AC3E}">
        <p14:creationId xmlns:p14="http://schemas.microsoft.com/office/powerpoint/2010/main" val="752787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E5CB6-3F80-C7D9-A650-93DBD9F4F0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53C543-988B-A288-C8AC-BCCD24E813B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A4D25F1-55A8-E779-DDA9-CC3F74E0E961}"/>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3B78EBF6-75BF-8D23-D171-B061C96A3EB9}"/>
              </a:ext>
            </a:extLst>
          </p:cNvPr>
          <p:cNvSpPr>
            <a:spLocks noGrp="1"/>
          </p:cNvSpPr>
          <p:nvPr>
            <p:ph type="sldNum" sz="quarter" idx="5"/>
          </p:nvPr>
        </p:nvSpPr>
        <p:spPr/>
        <p:txBody>
          <a:bodyPr/>
          <a:lstStyle/>
          <a:p>
            <a:fld id="{2C939073-9887-4888-9ABE-6F1477BB899D}" type="slidenum">
              <a:rPr lang="nl-BE" smtClean="0"/>
              <a:t>37</a:t>
            </a:fld>
            <a:endParaRPr lang="nl-BE"/>
          </a:p>
        </p:txBody>
      </p:sp>
    </p:spTree>
    <p:extLst>
      <p:ext uri="{BB962C8B-B14F-4D97-AF65-F5344CB8AC3E}">
        <p14:creationId xmlns:p14="http://schemas.microsoft.com/office/powerpoint/2010/main" val="2562878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23743-101F-FC59-2D1E-02D87629FD2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6287ED-2B2E-9451-03AD-22BAB4E805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63BED5-5500-37DD-2D2A-C87D8E93143E}"/>
              </a:ext>
            </a:extLst>
          </p:cNvPr>
          <p:cNvSpPr>
            <a:spLocks noGrp="1"/>
          </p:cNvSpPr>
          <p:nvPr>
            <p:ph type="body" idx="1"/>
          </p:nvPr>
        </p:nvSpPr>
        <p:spPr/>
        <p:txBody>
          <a:bodyPr/>
          <a:lstStyle/>
          <a:p>
            <a:r>
              <a:rPr lang="nl-BE" dirty="0"/>
              <a:t>Bart De Wever in een interview met De Morgen </a:t>
            </a:r>
          </a:p>
          <a:p>
            <a:r>
              <a:rPr lang="nl-BE" dirty="0"/>
              <a:t>https://www.demorgen.be/nieuws/n-va-voorzitter-bart-de-wever-de-zaak-tegen-bart-de-pauw-was-een-aanfluiting-van-de-rechtsstaat~bc77c9db/ </a:t>
            </a:r>
          </a:p>
        </p:txBody>
      </p:sp>
      <p:sp>
        <p:nvSpPr>
          <p:cNvPr id="4" name="Tijdelijke aanduiding voor dianummer 3">
            <a:extLst>
              <a:ext uri="{FF2B5EF4-FFF2-40B4-BE49-F238E27FC236}">
                <a16:creationId xmlns:a16="http://schemas.microsoft.com/office/drawing/2014/main" id="{DBEB9815-FDC7-12A5-65CF-BE9A93B9D957}"/>
              </a:ext>
            </a:extLst>
          </p:cNvPr>
          <p:cNvSpPr>
            <a:spLocks noGrp="1"/>
          </p:cNvSpPr>
          <p:nvPr>
            <p:ph type="sldNum" sz="quarter" idx="5"/>
          </p:nvPr>
        </p:nvSpPr>
        <p:spPr/>
        <p:txBody>
          <a:bodyPr/>
          <a:lstStyle/>
          <a:p>
            <a:fld id="{2C939073-9887-4888-9ABE-6F1477BB899D}" type="slidenum">
              <a:rPr lang="nl-BE" smtClean="0"/>
              <a:t>38</a:t>
            </a:fld>
            <a:endParaRPr lang="nl-BE"/>
          </a:p>
        </p:txBody>
      </p:sp>
    </p:spTree>
    <p:extLst>
      <p:ext uri="{BB962C8B-B14F-4D97-AF65-F5344CB8AC3E}">
        <p14:creationId xmlns:p14="http://schemas.microsoft.com/office/powerpoint/2010/main" val="4168081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3C9CC-F947-3555-D3BB-41F0FDB23C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DF5A02-B9F6-832A-A1B4-63F0CB756EA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F18360A-8C42-D47E-30E2-94399A88C7CD}"/>
              </a:ext>
            </a:extLst>
          </p:cNvPr>
          <p:cNvSpPr>
            <a:spLocks noGrp="1"/>
          </p:cNvSpPr>
          <p:nvPr>
            <p:ph type="body" idx="1"/>
          </p:nvPr>
        </p:nvSpPr>
        <p:spPr/>
        <p:txBody>
          <a:bodyPr/>
          <a:lstStyle/>
          <a:p>
            <a:r>
              <a:rPr lang="nl-BE" dirty="0"/>
              <a:t>N-VA is een Vlaams nationalistische partij, dat betekent dat ze de traditionele Vlaamse normen en waarden belangrijk vinden. De partij is </a:t>
            </a:r>
            <a:r>
              <a:rPr lang="nl-BE" dirty="0" err="1"/>
              <a:t>behoudensgezind</a:t>
            </a:r>
            <a:r>
              <a:rPr lang="nl-BE" dirty="0"/>
              <a:t> of “conservatief”. De </a:t>
            </a:r>
            <a:r>
              <a:rPr lang="nl-BE" dirty="0" err="1"/>
              <a:t>n-va</a:t>
            </a:r>
            <a:r>
              <a:rPr lang="nl-BE" dirty="0"/>
              <a:t> is een rechtse partij. Ze willen dat </a:t>
            </a:r>
            <a:r>
              <a:rPr lang="nl-BE" dirty="0" err="1"/>
              <a:t>vlaanderen</a:t>
            </a:r>
            <a:r>
              <a:rPr lang="nl-BE" dirty="0"/>
              <a:t> meer zelf mag beslissen, het uiteindelijk doel is dat Vlaanderen onafhankelijk wordt en dat België ophoudt met bestaan. N-VA schuift vier speerpunten naar voren voor Vlaamse welvaart, ten eerste moet de begroting onder controle blijven. Ten tweede moet solidariteit rechtvaardig blijven. Ten derde moeten de belastingen omlaag volgens de N-A en ten vierde moet er geïnvesteerd worden in innovatie. </a:t>
            </a:r>
          </a:p>
          <a:p>
            <a:endParaRPr lang="nl-BE" dirty="0"/>
          </a:p>
          <a:p>
            <a:r>
              <a:rPr lang="nl-BE" dirty="0"/>
              <a:t>De partij schuift dus speerpunten naar voren die rond welvaart draaien, maar de partij is ook voor strengere migratieregels en hecht veel belang aan het thema van veiligheid. </a:t>
            </a:r>
          </a:p>
          <a:p>
            <a:endParaRPr lang="nl-BE" dirty="0"/>
          </a:p>
          <a:p>
            <a:r>
              <a:rPr lang="nl-BE" dirty="0"/>
              <a:t>Meer info? </a:t>
            </a:r>
          </a:p>
          <a:p>
            <a:r>
              <a:rPr lang="nl-BE" dirty="0"/>
              <a:t>https://www.n-va.be/verkiezingen/programma </a:t>
            </a:r>
          </a:p>
          <a:p>
            <a:r>
              <a:rPr lang="nl-BE" dirty="0"/>
              <a:t>https://www.n-va.be/standpunten/verkiezingen-2024 </a:t>
            </a:r>
          </a:p>
        </p:txBody>
      </p:sp>
      <p:sp>
        <p:nvSpPr>
          <p:cNvPr id="4" name="Tijdelijke aanduiding voor dianummer 3">
            <a:extLst>
              <a:ext uri="{FF2B5EF4-FFF2-40B4-BE49-F238E27FC236}">
                <a16:creationId xmlns:a16="http://schemas.microsoft.com/office/drawing/2014/main" id="{73E4B08D-3DA5-FAA3-FA41-6D4C98D7E2EB}"/>
              </a:ext>
            </a:extLst>
          </p:cNvPr>
          <p:cNvSpPr>
            <a:spLocks noGrp="1"/>
          </p:cNvSpPr>
          <p:nvPr>
            <p:ph type="sldNum" sz="quarter" idx="5"/>
          </p:nvPr>
        </p:nvSpPr>
        <p:spPr/>
        <p:txBody>
          <a:bodyPr/>
          <a:lstStyle/>
          <a:p>
            <a:fld id="{2C939073-9887-4888-9ABE-6F1477BB899D}" type="slidenum">
              <a:rPr lang="nl-BE" smtClean="0"/>
              <a:t>39</a:t>
            </a:fld>
            <a:endParaRPr lang="nl-BE"/>
          </a:p>
        </p:txBody>
      </p:sp>
    </p:spTree>
    <p:extLst>
      <p:ext uri="{BB962C8B-B14F-4D97-AF65-F5344CB8AC3E}">
        <p14:creationId xmlns:p14="http://schemas.microsoft.com/office/powerpoint/2010/main" val="297116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Inleiding: een veilige context creëren</a:t>
            </a:r>
          </a:p>
          <a:p>
            <a:endParaRPr lang="nl-BE" b="1" dirty="0"/>
          </a:p>
          <a:p>
            <a:r>
              <a:rPr lang="nl-BE" dirty="0"/>
              <a:t>https://iedersstemtelt.be/werkvormen </a:t>
            </a:r>
          </a:p>
          <a:p>
            <a:endParaRPr lang="nl-BE" dirty="0"/>
          </a:p>
          <a:p>
            <a:r>
              <a:rPr lang="nl-BE" dirty="0"/>
              <a:t>- Gesprekken over politiek, en zeker op het concrete niveau van partijen/standpunten, kunnen al eens hoog oplopen. We hebben dit allemaal wel al eens meegemaakt op een familiefeest, op café, op bezoek bij vrienden,… Vandaag gaan we, naast de theorie, ook enkele oefeningen doen, en dan is het wel belangrijk om de nodige veiligheid te creëren. Het is vooral de bedoeling dat we leren (ook van elkaar), en dus niet om met elkaar in discussie te gaan. Welke afspraken vinden jullie hiervoor belangrijk?</a:t>
            </a:r>
          </a:p>
          <a:p>
            <a:r>
              <a:rPr lang="nl-BE" dirty="0"/>
              <a:t>- Geef zeker mee dat deelnemers het volste recht hebben om hun politieke voorkeur voor zichzelf te houden. We hebben in België overigens ook een officieel stemgeheim.</a:t>
            </a:r>
          </a:p>
          <a:p>
            <a:r>
              <a:rPr lang="nl-BE" dirty="0"/>
              <a:t>- Discriminerende, racistische,… uitspraken worden sowieso niet getolereerd.</a:t>
            </a:r>
          </a:p>
          <a:p>
            <a:endParaRPr lang="nl-BE" dirty="0"/>
          </a:p>
          <a:p>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fld id="{2C939073-9887-4888-9ABE-6F1477BB899D}" type="slidenum">
              <a:rPr lang="nl-BE" smtClean="0"/>
              <a:t>4</a:t>
            </a:fld>
            <a:endParaRPr lang="nl-BE"/>
          </a:p>
        </p:txBody>
      </p:sp>
    </p:spTree>
    <p:extLst>
      <p:ext uri="{BB962C8B-B14F-4D97-AF65-F5344CB8AC3E}">
        <p14:creationId xmlns:p14="http://schemas.microsoft.com/office/powerpoint/2010/main" val="872709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A7582-CA6D-8A29-0929-E511B595D31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181DE91-3A89-F999-713C-3C7439ABCCA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2B3C3EE-7D87-9EEE-7505-9AC30535FCA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04455376-4874-58C8-C684-7F8A2E25B4DD}"/>
              </a:ext>
            </a:extLst>
          </p:cNvPr>
          <p:cNvSpPr>
            <a:spLocks noGrp="1"/>
          </p:cNvSpPr>
          <p:nvPr>
            <p:ph type="sldNum" sz="quarter" idx="5"/>
          </p:nvPr>
        </p:nvSpPr>
        <p:spPr/>
        <p:txBody>
          <a:bodyPr/>
          <a:lstStyle/>
          <a:p>
            <a:fld id="{2C939073-9887-4888-9ABE-6F1477BB899D}" type="slidenum">
              <a:rPr lang="nl-BE" smtClean="0"/>
              <a:t>40</a:t>
            </a:fld>
            <a:endParaRPr lang="nl-BE"/>
          </a:p>
        </p:txBody>
      </p:sp>
    </p:spTree>
    <p:extLst>
      <p:ext uri="{BB962C8B-B14F-4D97-AF65-F5344CB8AC3E}">
        <p14:creationId xmlns:p14="http://schemas.microsoft.com/office/powerpoint/2010/main" val="400160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FF127-6864-9CFE-2936-673AD6ECE7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F39A8E-D8E6-590A-31D6-0CBB4C3A847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7759DD-717C-6D8C-8B01-45735E7C47BF}"/>
              </a:ext>
            </a:extLst>
          </p:cNvPr>
          <p:cNvSpPr>
            <a:spLocks noGrp="1"/>
          </p:cNvSpPr>
          <p:nvPr>
            <p:ph type="body" idx="1"/>
          </p:nvPr>
        </p:nvSpPr>
        <p:spPr/>
        <p:txBody>
          <a:bodyPr/>
          <a:lstStyle/>
          <a:p>
            <a:r>
              <a:rPr lang="nl-BE" dirty="0"/>
              <a:t>Tom Van Grieken in het grote voorzittersdebat van </a:t>
            </a:r>
            <a:r>
              <a:rPr lang="nl-BE" dirty="0" err="1"/>
              <a:t>Knack</a:t>
            </a:r>
            <a:endParaRPr lang="nl-BE" dirty="0"/>
          </a:p>
          <a:p>
            <a:r>
              <a:rPr lang="nl-BE" dirty="0"/>
              <a:t>https://www.knack.be/nieuws/belgie/politiek/volg-hier-het-grote-voorzittersdebat-van-trends-kanaal-z-en-knack/ </a:t>
            </a:r>
          </a:p>
        </p:txBody>
      </p:sp>
      <p:sp>
        <p:nvSpPr>
          <p:cNvPr id="4" name="Tijdelijke aanduiding voor dianummer 3">
            <a:extLst>
              <a:ext uri="{FF2B5EF4-FFF2-40B4-BE49-F238E27FC236}">
                <a16:creationId xmlns:a16="http://schemas.microsoft.com/office/drawing/2014/main" id="{581D01CE-BFA6-9599-A630-7B86FD9FE677}"/>
              </a:ext>
            </a:extLst>
          </p:cNvPr>
          <p:cNvSpPr>
            <a:spLocks noGrp="1"/>
          </p:cNvSpPr>
          <p:nvPr>
            <p:ph type="sldNum" sz="quarter" idx="5"/>
          </p:nvPr>
        </p:nvSpPr>
        <p:spPr/>
        <p:txBody>
          <a:bodyPr/>
          <a:lstStyle/>
          <a:p>
            <a:fld id="{2C939073-9887-4888-9ABE-6F1477BB899D}" type="slidenum">
              <a:rPr lang="nl-BE" smtClean="0"/>
              <a:t>41</a:t>
            </a:fld>
            <a:endParaRPr lang="nl-BE"/>
          </a:p>
        </p:txBody>
      </p:sp>
    </p:spTree>
    <p:extLst>
      <p:ext uri="{BB962C8B-B14F-4D97-AF65-F5344CB8AC3E}">
        <p14:creationId xmlns:p14="http://schemas.microsoft.com/office/powerpoint/2010/main" val="3887247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EF99-748E-9F9E-3C13-30D2FDB831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AD84EA6-4545-A243-5E6B-63DD0FD5B02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C295706-F5CA-5549-AF8D-D7A1052A753F}"/>
              </a:ext>
            </a:extLst>
          </p:cNvPr>
          <p:cNvSpPr>
            <a:spLocks noGrp="1"/>
          </p:cNvSpPr>
          <p:nvPr>
            <p:ph type="body" idx="1"/>
          </p:nvPr>
        </p:nvSpPr>
        <p:spPr/>
        <p:txBody>
          <a:bodyPr/>
          <a:lstStyle/>
          <a:p>
            <a:r>
              <a:rPr lang="nl-BE" dirty="0"/>
              <a:t>Voor Vlaams Belang is migratie een kernthema, hun slogan is dan ook Vlaanderen weer van ons. Vlaams belang is een antimigratie partij: zij geloven dat er te veel migranten zijn in Vlaanderen die de Vlaamse identiteit en Vlaamse normen en waarden bedreigen, daarom wordt de partij “</a:t>
            </a:r>
            <a:r>
              <a:rPr lang="nl-BE" dirty="0" err="1"/>
              <a:t>extreem-rechts</a:t>
            </a:r>
            <a:r>
              <a:rPr lang="nl-BE" dirty="0"/>
              <a:t>” genoemd. De partij gaat bijzonder ver in hun anti-migratie standpunt en werd in 2004 al eens veroordeeld voor racisme. </a:t>
            </a:r>
          </a:p>
          <a:p>
            <a:endParaRPr lang="nl-BE" dirty="0"/>
          </a:p>
          <a:p>
            <a:r>
              <a:rPr lang="nl-BE" dirty="0"/>
              <a:t>In hun verkiezingsprogramma schuift de partij 5 speerpunten naar voren. Het eerste speerpunt is </a:t>
            </a:r>
            <a:r>
              <a:rPr lang="nl-BE" dirty="0" err="1"/>
              <a:t>vlaamse</a:t>
            </a:r>
            <a:r>
              <a:rPr lang="nl-BE" dirty="0"/>
              <a:t> onafhankelijkheid. Volgens Vlaams Belang moet Vlaanderen onafhankelijk worden, Vlaanderen moet dus loskomen van Wallonië en moet België ophouden met bestaan. N-VA wil ook dat Vlaanderen onafhankelijk wordt, maar wil dat doen aan de hand van een evolutie, terwijl Vlaams Belang vaart wil zetten achter de splitsing van België. </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Andere speerpunten van Vlaams belang zijn om te streven naar een sociaal Vlaanderen – zij vinden dat de overheid moet opkomen voor mensen in financiële moeilijkheden. Een </a:t>
            </a:r>
            <a:r>
              <a:rPr lang="nl-NL" b="0" i="0" dirty="0">
                <a:solidFill>
                  <a:srgbClr val="464646"/>
                </a:solidFill>
                <a:effectLst/>
                <a:latin typeface="Futura PT"/>
              </a:rPr>
              <a:t>belangrijke kanttekening: dat geldt wel alleen voor “onze mensen”, volgens Vlaams Belang, dus de Vlamingen.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464646"/>
              </a:solidFill>
              <a:effectLst/>
              <a:latin typeface="Futura PT"/>
            </a:endParaRPr>
          </a:p>
          <a:p>
            <a:r>
              <a:rPr lang="nl-NL" b="0" i="0" dirty="0">
                <a:solidFill>
                  <a:srgbClr val="464646"/>
                </a:solidFill>
                <a:effectLst/>
                <a:latin typeface="Futura PT"/>
              </a:rPr>
              <a:t>Een volgend speerpunt van </a:t>
            </a:r>
            <a:r>
              <a:rPr lang="nl-NL" b="0" i="0" dirty="0" err="1">
                <a:solidFill>
                  <a:srgbClr val="464646"/>
                </a:solidFill>
                <a:effectLst/>
                <a:latin typeface="Futura PT"/>
              </a:rPr>
              <a:t>vlaams</a:t>
            </a:r>
            <a:r>
              <a:rPr lang="nl-NL" b="0" i="0" dirty="0">
                <a:solidFill>
                  <a:srgbClr val="464646"/>
                </a:solidFill>
                <a:effectLst/>
                <a:latin typeface="Futura PT"/>
              </a:rPr>
              <a:t> belang is “gastvrij, maar niet gek” – dat is een vrij positieve framing voor wat dan eigenlijk een heel duidelijk anti-migratie standpunt is. </a:t>
            </a:r>
          </a:p>
          <a:p>
            <a:endParaRPr lang="nl-NL" b="0" i="0" dirty="0">
              <a:solidFill>
                <a:srgbClr val="464646"/>
              </a:solidFill>
              <a:effectLst/>
              <a:latin typeface="Futura PT"/>
            </a:endParaRPr>
          </a:p>
          <a:p>
            <a:r>
              <a:rPr lang="nl-NL" b="0" i="0" dirty="0">
                <a:solidFill>
                  <a:srgbClr val="464646"/>
                </a:solidFill>
                <a:effectLst/>
                <a:latin typeface="Futura PT"/>
              </a:rPr>
              <a:t>Dan een welvarend </a:t>
            </a:r>
            <a:r>
              <a:rPr lang="nl-NL" b="0" i="0" dirty="0" err="1">
                <a:solidFill>
                  <a:srgbClr val="464646"/>
                </a:solidFill>
                <a:effectLst/>
                <a:latin typeface="Futura PT"/>
              </a:rPr>
              <a:t>vlaanderen</a:t>
            </a:r>
            <a:r>
              <a:rPr lang="nl-NL" b="0" i="0" dirty="0">
                <a:solidFill>
                  <a:srgbClr val="464646"/>
                </a:solidFill>
                <a:effectLst/>
                <a:latin typeface="Futura PT"/>
              </a:rPr>
              <a:t>, waar ze ijveren dat werken en ondernemen moet beloond worden. Daar wijken ze niet af van de andere rechtse partijen. </a:t>
            </a:r>
          </a:p>
          <a:p>
            <a:endParaRPr lang="nl-NL" b="0" i="0" dirty="0">
              <a:solidFill>
                <a:srgbClr val="464646"/>
              </a:solidFill>
              <a:effectLst/>
              <a:latin typeface="Futura PT"/>
            </a:endParaRPr>
          </a:p>
          <a:p>
            <a:r>
              <a:rPr lang="nl-NL" b="0" i="0" dirty="0">
                <a:solidFill>
                  <a:srgbClr val="464646"/>
                </a:solidFill>
                <a:effectLst/>
                <a:latin typeface="Futura PT"/>
              </a:rPr>
              <a:t>Tot slot willen ze criminaliteit hard aanpakken, straffen moeten langer volgens de partij en er moet dus ook meer geïnvesteerd worden in de politie. </a:t>
            </a:r>
          </a:p>
          <a:p>
            <a:r>
              <a:rPr lang="nl-NL" b="0" i="0" dirty="0">
                <a:solidFill>
                  <a:srgbClr val="464646"/>
                </a:solidFill>
                <a:effectLst/>
                <a:latin typeface="Futura PT"/>
              </a:rPr>
              <a:t> </a:t>
            </a:r>
          </a:p>
          <a:p>
            <a:endParaRPr lang="nl-NL" b="0" i="0" dirty="0">
              <a:solidFill>
                <a:srgbClr val="464646"/>
              </a:solidFill>
              <a:effectLst/>
              <a:latin typeface="Futura PT"/>
            </a:endParaRPr>
          </a:p>
          <a:p>
            <a:r>
              <a:rPr lang="nl-NL" b="0" i="0" dirty="0">
                <a:solidFill>
                  <a:srgbClr val="464646"/>
                </a:solidFill>
                <a:effectLst/>
                <a:latin typeface="Futura PT"/>
              </a:rPr>
              <a:t>Meer info? </a:t>
            </a:r>
          </a:p>
          <a:p>
            <a:r>
              <a:rPr lang="nl-NL" b="0" i="0" dirty="0">
                <a:solidFill>
                  <a:srgbClr val="464646"/>
                </a:solidFill>
                <a:effectLst/>
                <a:latin typeface="Futura PT"/>
              </a:rPr>
              <a:t>https://www.vlaamsbelang.org/programma</a:t>
            </a:r>
          </a:p>
          <a:p>
            <a:endParaRPr lang="nl-BE" dirty="0"/>
          </a:p>
          <a:p>
            <a:endParaRPr lang="nl-BE" dirty="0"/>
          </a:p>
          <a:p>
            <a:endParaRPr lang="nl-BE" dirty="0"/>
          </a:p>
        </p:txBody>
      </p:sp>
      <p:sp>
        <p:nvSpPr>
          <p:cNvPr id="4" name="Tijdelijke aanduiding voor dianummer 3">
            <a:extLst>
              <a:ext uri="{FF2B5EF4-FFF2-40B4-BE49-F238E27FC236}">
                <a16:creationId xmlns:a16="http://schemas.microsoft.com/office/drawing/2014/main" id="{79D7463A-532D-EDD4-DC6B-CBECB0D98E4F}"/>
              </a:ext>
            </a:extLst>
          </p:cNvPr>
          <p:cNvSpPr>
            <a:spLocks noGrp="1"/>
          </p:cNvSpPr>
          <p:nvPr>
            <p:ph type="sldNum" sz="quarter" idx="5"/>
          </p:nvPr>
        </p:nvSpPr>
        <p:spPr/>
        <p:txBody>
          <a:bodyPr/>
          <a:lstStyle/>
          <a:p>
            <a:fld id="{2C939073-9887-4888-9ABE-6F1477BB899D}" type="slidenum">
              <a:rPr lang="nl-BE" smtClean="0"/>
              <a:t>42</a:t>
            </a:fld>
            <a:endParaRPr lang="nl-BE"/>
          </a:p>
        </p:txBody>
      </p:sp>
    </p:spTree>
    <p:extLst>
      <p:ext uri="{BB962C8B-B14F-4D97-AF65-F5344CB8AC3E}">
        <p14:creationId xmlns:p14="http://schemas.microsoft.com/office/powerpoint/2010/main" val="1214702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2C5F8-49E9-FBC8-DE45-540BE15C73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935239-9FE9-C798-0833-F6C98273FB0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99E9710-C241-AC50-ADA0-0968579196EE}"/>
              </a:ext>
            </a:extLst>
          </p:cNvPr>
          <p:cNvSpPr>
            <a:spLocks noGrp="1"/>
          </p:cNvSpPr>
          <p:nvPr>
            <p:ph type="body" idx="1"/>
          </p:nvPr>
        </p:nvSpPr>
        <p:spPr/>
        <p:txBody>
          <a:bodyPr/>
          <a:lstStyle/>
          <a:p>
            <a:r>
              <a:rPr lang="nl-BE" b="1" dirty="0"/>
              <a:t>Extra Herhaling: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Als we het van links naar rechts lezen is de meest extreem linkse partij de PVDA , dan volgt Klimaatpartij groen. Dan de socialistische partij, Vooruit. </a:t>
            </a:r>
            <a:r>
              <a:rPr lang="nl-BE" dirty="0" err="1"/>
              <a:t>Cd&amp;V</a:t>
            </a:r>
            <a:r>
              <a:rPr lang="nl-BE" dirty="0"/>
              <a:t> bevindt zich in het midden van het spectrum en noemen we een centrum partij, dan volgen de partijen die geloven in Vlaamse onafhankelijkheid en dus rechtser zijn dan de rest van de partijen, eerst N-VA en tot slot Vlaams Belang, een </a:t>
            </a:r>
            <a:r>
              <a:rPr lang="nl-BE" dirty="0" err="1"/>
              <a:t>extreem-rechtse</a:t>
            </a:r>
            <a:r>
              <a:rPr lang="nl-BE" dirty="0"/>
              <a:t> partij aangezien zij een bijzonder anti-migratie standpunt innemen en Vlaamse onafhankelijkheid eisen.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b="1" dirty="0"/>
          </a:p>
        </p:txBody>
      </p:sp>
      <p:sp>
        <p:nvSpPr>
          <p:cNvPr id="4" name="Tijdelijke aanduiding voor dianummer 3">
            <a:extLst>
              <a:ext uri="{FF2B5EF4-FFF2-40B4-BE49-F238E27FC236}">
                <a16:creationId xmlns:a16="http://schemas.microsoft.com/office/drawing/2014/main" id="{50700C21-5E24-5BAE-9E9E-A842A7651FED}"/>
              </a:ext>
            </a:extLst>
          </p:cNvPr>
          <p:cNvSpPr>
            <a:spLocks noGrp="1"/>
          </p:cNvSpPr>
          <p:nvPr>
            <p:ph type="sldNum" sz="quarter" idx="5"/>
          </p:nvPr>
        </p:nvSpPr>
        <p:spPr/>
        <p:txBody>
          <a:bodyPr/>
          <a:lstStyle/>
          <a:p>
            <a:fld id="{2C939073-9887-4888-9ABE-6F1477BB899D}" type="slidenum">
              <a:rPr lang="nl-BE" smtClean="0"/>
              <a:t>43</a:t>
            </a:fld>
            <a:endParaRPr lang="nl-BE"/>
          </a:p>
        </p:txBody>
      </p:sp>
    </p:spTree>
    <p:extLst>
      <p:ext uri="{BB962C8B-B14F-4D97-AF65-F5344CB8AC3E}">
        <p14:creationId xmlns:p14="http://schemas.microsoft.com/office/powerpoint/2010/main" val="2628721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Extra: hoe vind ik MIJN weg tussen al die politieke partijen</a:t>
            </a:r>
          </a:p>
          <a:p>
            <a:endParaRPr lang="nl-BE" b="1" dirty="0"/>
          </a:p>
          <a:p>
            <a:r>
              <a:rPr lang="nl-BE" b="0" dirty="0"/>
              <a:t>Het overlopen van alle Vlaamse politieke partijen kan best overweldigend zijn voor de deelnemers – deze slide geeft enkele tips mee hoe mensen voor zichzelf een weg kunnen banen door die verschillende partijen. Op de website van IST kan je het uitgebreider artikel lezen, waarin Edward De </a:t>
            </a:r>
            <a:r>
              <a:rPr lang="nl-BE" b="0" dirty="0" err="1"/>
              <a:t>Vooght</a:t>
            </a:r>
            <a:r>
              <a:rPr lang="nl-BE" b="0" dirty="0"/>
              <a:t> (lector </a:t>
            </a:r>
            <a:r>
              <a:rPr lang="nl-BE" b="0" dirty="0" err="1"/>
              <a:t>Artevelde</a:t>
            </a:r>
            <a:r>
              <a:rPr lang="nl-BE" b="0" dirty="0"/>
              <a:t> Hogeschool) tips geeft om het hoofd koel te houden. </a:t>
            </a:r>
          </a:p>
        </p:txBody>
      </p:sp>
      <p:sp>
        <p:nvSpPr>
          <p:cNvPr id="4" name="Tijdelijke aanduiding voor dianummer 3"/>
          <p:cNvSpPr>
            <a:spLocks noGrp="1"/>
          </p:cNvSpPr>
          <p:nvPr>
            <p:ph type="sldNum" sz="quarter" idx="5"/>
          </p:nvPr>
        </p:nvSpPr>
        <p:spPr/>
        <p:txBody>
          <a:bodyPr/>
          <a:lstStyle/>
          <a:p>
            <a:fld id="{2C939073-9887-4888-9ABE-6F1477BB899D}" type="slidenum">
              <a:rPr lang="nl-BE" smtClean="0"/>
              <a:t>44</a:t>
            </a:fld>
            <a:endParaRPr lang="nl-BE"/>
          </a:p>
        </p:txBody>
      </p:sp>
    </p:spTree>
    <p:extLst>
      <p:ext uri="{BB962C8B-B14F-4D97-AF65-F5344CB8AC3E}">
        <p14:creationId xmlns:p14="http://schemas.microsoft.com/office/powerpoint/2010/main" val="1493043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C1ECE-FD68-551D-1CC8-700E82C5259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D2C9F2D-4908-1B7F-2536-6EE34C97240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5C1FCFC-09D8-FAFA-B779-5D5DEEE818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Zie vormingsplan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b="0" dirty="0"/>
              <a:t>Deze oefening is gebaseerd op de oude &amp; nieuwe versie van de stemchecker van De Morgen: </a:t>
            </a:r>
            <a:r>
              <a:rPr lang="nl-BE" dirty="0"/>
              <a:t>https://www.demorgen.be/specials/stemchecker/#/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b="0" dirty="0"/>
              <a:t>Bekijk zeker welke wetsvoorstellen relevanter zijn voor jouw doelpubliek. </a:t>
            </a:r>
          </a:p>
        </p:txBody>
      </p:sp>
      <p:sp>
        <p:nvSpPr>
          <p:cNvPr id="4" name="Tijdelijke aanduiding voor dianummer 3">
            <a:extLst>
              <a:ext uri="{FF2B5EF4-FFF2-40B4-BE49-F238E27FC236}">
                <a16:creationId xmlns:a16="http://schemas.microsoft.com/office/drawing/2014/main" id="{995DB6D7-3B0E-E949-6324-6FC1911C15B3}"/>
              </a:ext>
            </a:extLst>
          </p:cNvPr>
          <p:cNvSpPr>
            <a:spLocks noGrp="1"/>
          </p:cNvSpPr>
          <p:nvPr>
            <p:ph type="sldNum" sz="quarter" idx="5"/>
          </p:nvPr>
        </p:nvSpPr>
        <p:spPr/>
        <p:txBody>
          <a:bodyPr/>
          <a:lstStyle/>
          <a:p>
            <a:fld id="{2C939073-9887-4888-9ABE-6F1477BB899D}" type="slidenum">
              <a:rPr lang="nl-BE" smtClean="0"/>
              <a:t>45</a:t>
            </a:fld>
            <a:endParaRPr lang="nl-BE"/>
          </a:p>
        </p:txBody>
      </p:sp>
    </p:spTree>
    <p:extLst>
      <p:ext uri="{BB962C8B-B14F-4D97-AF65-F5344CB8AC3E}">
        <p14:creationId xmlns:p14="http://schemas.microsoft.com/office/powerpoint/2010/main" val="3492154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48333-34AA-3387-7C78-5A70BF7AB0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99C441E-82AB-53D1-95A4-EC8C526134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C1A249-87EA-3C86-D268-F40C342B1872}"/>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0494F506-AB69-5B34-7416-606647803526}"/>
              </a:ext>
            </a:extLst>
          </p:cNvPr>
          <p:cNvSpPr>
            <a:spLocks noGrp="1"/>
          </p:cNvSpPr>
          <p:nvPr>
            <p:ph type="sldNum" sz="quarter" idx="5"/>
          </p:nvPr>
        </p:nvSpPr>
        <p:spPr/>
        <p:txBody>
          <a:bodyPr/>
          <a:lstStyle/>
          <a:p>
            <a:fld id="{2C939073-9887-4888-9ABE-6F1477BB899D}" type="slidenum">
              <a:rPr lang="nl-BE" smtClean="0"/>
              <a:t>46</a:t>
            </a:fld>
            <a:endParaRPr lang="nl-BE"/>
          </a:p>
        </p:txBody>
      </p:sp>
    </p:spTree>
    <p:extLst>
      <p:ext uri="{BB962C8B-B14F-4D97-AF65-F5344CB8AC3E}">
        <p14:creationId xmlns:p14="http://schemas.microsoft.com/office/powerpoint/2010/main" val="3767310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AEA5B-ED37-C102-2495-D19586E69B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5E4470-6306-49B3-FC58-DC7D0535731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96FDC18-D757-29F8-48D6-CCDAB6827A4C}"/>
              </a:ext>
            </a:extLst>
          </p:cNvPr>
          <p:cNvSpPr>
            <a:spLocks noGrp="1"/>
          </p:cNvSpPr>
          <p:nvPr>
            <p:ph type="body" idx="1"/>
          </p:nvPr>
        </p:nvSpPr>
        <p:spPr/>
        <p:txBody>
          <a:bodyPr/>
          <a:lstStyle/>
          <a:p>
            <a:r>
              <a:rPr lang="nl-BE" dirty="0"/>
              <a:t>De linkse partijen zijn doorgaan voor een sterker klimaatbeleid en dat bleek ook uit deze stemming</a:t>
            </a:r>
          </a:p>
          <a:p>
            <a:endParaRPr lang="nl-BE" dirty="0"/>
          </a:p>
          <a:p>
            <a:endParaRPr lang="nl-BE" dirty="0"/>
          </a:p>
          <a:p>
            <a:endParaRPr lang="nl-BE" dirty="0"/>
          </a:p>
        </p:txBody>
      </p:sp>
      <p:sp>
        <p:nvSpPr>
          <p:cNvPr id="4" name="Tijdelijke aanduiding voor dianummer 3">
            <a:extLst>
              <a:ext uri="{FF2B5EF4-FFF2-40B4-BE49-F238E27FC236}">
                <a16:creationId xmlns:a16="http://schemas.microsoft.com/office/drawing/2014/main" id="{D20A601C-D7B4-B6F5-4F1D-1210C605DA54}"/>
              </a:ext>
            </a:extLst>
          </p:cNvPr>
          <p:cNvSpPr>
            <a:spLocks noGrp="1"/>
          </p:cNvSpPr>
          <p:nvPr>
            <p:ph type="sldNum" sz="quarter" idx="5"/>
          </p:nvPr>
        </p:nvSpPr>
        <p:spPr/>
        <p:txBody>
          <a:bodyPr/>
          <a:lstStyle/>
          <a:p>
            <a:fld id="{2C939073-9887-4888-9ABE-6F1477BB899D}" type="slidenum">
              <a:rPr lang="nl-BE" smtClean="0"/>
              <a:t>47</a:t>
            </a:fld>
            <a:endParaRPr lang="nl-BE"/>
          </a:p>
        </p:txBody>
      </p:sp>
    </p:spTree>
    <p:extLst>
      <p:ext uri="{BB962C8B-B14F-4D97-AF65-F5344CB8AC3E}">
        <p14:creationId xmlns:p14="http://schemas.microsoft.com/office/powerpoint/2010/main" val="4152893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A8CCC-65AC-7B73-187C-7A41211C8D5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B2E01A-A077-205D-70D4-52CCE362C3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4869BD-E4F7-5EC9-F86B-7B24E696F4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a:extLst>
              <a:ext uri="{FF2B5EF4-FFF2-40B4-BE49-F238E27FC236}">
                <a16:creationId xmlns:a16="http://schemas.microsoft.com/office/drawing/2014/main" id="{42F3DDEB-D22E-401C-7450-2BFD8AA609C1}"/>
              </a:ext>
            </a:extLst>
          </p:cNvPr>
          <p:cNvSpPr>
            <a:spLocks noGrp="1"/>
          </p:cNvSpPr>
          <p:nvPr>
            <p:ph type="sldNum" sz="quarter" idx="5"/>
          </p:nvPr>
        </p:nvSpPr>
        <p:spPr/>
        <p:txBody>
          <a:bodyPr/>
          <a:lstStyle/>
          <a:p>
            <a:fld id="{2C939073-9887-4888-9ABE-6F1477BB899D}" type="slidenum">
              <a:rPr lang="nl-BE" smtClean="0"/>
              <a:t>48</a:t>
            </a:fld>
            <a:endParaRPr lang="nl-BE"/>
          </a:p>
        </p:txBody>
      </p:sp>
    </p:spTree>
    <p:extLst>
      <p:ext uri="{BB962C8B-B14F-4D97-AF65-F5344CB8AC3E}">
        <p14:creationId xmlns:p14="http://schemas.microsoft.com/office/powerpoint/2010/main" val="2092630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CBB03-A8F2-7E26-F6AB-2400A519B0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B32604-3047-FF79-D4CE-14DEC16A52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7AF6A0-F55B-1B04-D722-DC2A670B88FF}"/>
              </a:ext>
            </a:extLst>
          </p:cNvPr>
          <p:cNvSpPr>
            <a:spLocks noGrp="1"/>
          </p:cNvSpPr>
          <p:nvPr>
            <p:ph type="body" idx="1"/>
          </p:nvPr>
        </p:nvSpPr>
        <p:spPr/>
        <p:txBody>
          <a:bodyPr/>
          <a:lstStyle/>
          <a:p>
            <a:r>
              <a:rPr lang="nl-NL" b="0" i="0" dirty="0">
                <a:solidFill>
                  <a:srgbClr val="000000"/>
                </a:solidFill>
                <a:effectLst/>
                <a:latin typeface="Museo Sans"/>
              </a:rPr>
              <a:t>! Onthouding </a:t>
            </a:r>
            <a:r>
              <a:rPr lang="nl-NL" b="0" i="0" dirty="0" err="1">
                <a:solidFill>
                  <a:srgbClr val="000000"/>
                </a:solidFill>
                <a:effectLst/>
                <a:latin typeface="Museo Sans"/>
              </a:rPr>
              <a:t>pvda</a:t>
            </a:r>
            <a:r>
              <a:rPr lang="nl-NL" b="0" i="0" dirty="0">
                <a:solidFill>
                  <a:srgbClr val="000000"/>
                </a:solidFill>
                <a:effectLst/>
                <a:latin typeface="Museo Sans"/>
              </a:rPr>
              <a:t> en </a:t>
            </a:r>
            <a:r>
              <a:rPr lang="nl-NL" b="0" i="0" dirty="0" err="1">
                <a:solidFill>
                  <a:srgbClr val="000000"/>
                </a:solidFill>
                <a:effectLst/>
                <a:latin typeface="Museo Sans"/>
              </a:rPr>
              <a:t>nva</a:t>
            </a:r>
            <a:r>
              <a:rPr lang="nl-NL" b="0" i="0" dirty="0">
                <a:solidFill>
                  <a:srgbClr val="000000"/>
                </a:solidFill>
                <a:effectLst/>
                <a:latin typeface="Museo Sans"/>
              </a:rPr>
              <a:t> </a:t>
            </a:r>
          </a:p>
          <a:p>
            <a:endParaRPr lang="nl-NL" b="0" i="0" dirty="0">
              <a:solidFill>
                <a:srgbClr val="000000"/>
              </a:solidFill>
              <a:effectLst/>
              <a:latin typeface="Museo Sans"/>
            </a:endParaRPr>
          </a:p>
          <a:p>
            <a:r>
              <a:rPr lang="nl-NL" b="0" i="0" dirty="0">
                <a:solidFill>
                  <a:srgbClr val="000000"/>
                </a:solidFill>
                <a:effectLst/>
                <a:latin typeface="Museo Sans"/>
              </a:rPr>
              <a:t>Tijdens de energiecrisis werd de btw op gas en elektriciteit tijdelijk verlaagd naar 6 procent. Later werd dat btw-tarief permanent gemaakt. Om het inkomensverlies voor de overheid te beperken werd de belastingverlaging deels gecompenseerd door de invoering van een accijns. Dat is een vast bedrag dat niet stijgt wanneer de energieprijzen plots weer de lucht in zouden schieten.</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spc="-5" dirty="0">
              <a:latin typeface="Calibri"/>
              <a:cs typeface="Calibri"/>
            </a:endParaRPr>
          </a:p>
          <a:p>
            <a:endParaRPr lang="nl-BE" dirty="0"/>
          </a:p>
        </p:txBody>
      </p:sp>
      <p:sp>
        <p:nvSpPr>
          <p:cNvPr id="4" name="Tijdelijke aanduiding voor dianummer 3">
            <a:extLst>
              <a:ext uri="{FF2B5EF4-FFF2-40B4-BE49-F238E27FC236}">
                <a16:creationId xmlns:a16="http://schemas.microsoft.com/office/drawing/2014/main" id="{AA5C6F91-9711-7E74-C274-764BFAB661B6}"/>
              </a:ext>
            </a:extLst>
          </p:cNvPr>
          <p:cNvSpPr>
            <a:spLocks noGrp="1"/>
          </p:cNvSpPr>
          <p:nvPr>
            <p:ph type="sldNum" sz="quarter" idx="5"/>
          </p:nvPr>
        </p:nvSpPr>
        <p:spPr/>
        <p:txBody>
          <a:bodyPr/>
          <a:lstStyle/>
          <a:p>
            <a:fld id="{2C939073-9887-4888-9ABE-6F1477BB899D}" type="slidenum">
              <a:rPr lang="nl-BE" smtClean="0"/>
              <a:t>49</a:t>
            </a:fld>
            <a:endParaRPr lang="nl-BE"/>
          </a:p>
        </p:txBody>
      </p:sp>
    </p:spTree>
    <p:extLst>
      <p:ext uri="{BB962C8B-B14F-4D97-AF65-F5344CB8AC3E}">
        <p14:creationId xmlns:p14="http://schemas.microsoft.com/office/powerpoint/2010/main" val="368118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2039-5EA0-B829-1A62-0785582761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F0244D3-5CC9-CB4C-1EC8-5EF3BF9775E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12844B-23A8-48DC-7E9D-2847B7B34B67}"/>
              </a:ext>
            </a:extLst>
          </p:cNvPr>
          <p:cNvSpPr>
            <a:spLocks noGrp="1"/>
          </p:cNvSpPr>
          <p:nvPr>
            <p:ph type="body" idx="1"/>
          </p:nvPr>
        </p:nvSpPr>
        <p:spPr/>
        <p:txBody>
          <a:bodyPr/>
          <a:lstStyle/>
          <a:p>
            <a:r>
              <a:rPr lang="nl-BE" b="1" dirty="0"/>
              <a:t>Omkadering</a:t>
            </a:r>
          </a:p>
          <a:p>
            <a:r>
              <a:rPr lang="nl-BE" dirty="0"/>
              <a:t>Deze vorming focust zich op de Vlaamse politieke partijen en hun ideologie/ standpunten. Er zijn 7 grote partijen in Vlaanderen. Alleen ziet de realiteit op het lokale niveau net ietsje anders uit…</a:t>
            </a:r>
          </a:p>
        </p:txBody>
      </p:sp>
      <p:sp>
        <p:nvSpPr>
          <p:cNvPr id="4" name="Tijdelijke aanduiding voor dianummer 3">
            <a:extLst>
              <a:ext uri="{FF2B5EF4-FFF2-40B4-BE49-F238E27FC236}">
                <a16:creationId xmlns:a16="http://schemas.microsoft.com/office/drawing/2014/main" id="{E0531067-65C1-43CB-D8ED-6260EC5D9CA6}"/>
              </a:ext>
            </a:extLst>
          </p:cNvPr>
          <p:cNvSpPr>
            <a:spLocks noGrp="1"/>
          </p:cNvSpPr>
          <p:nvPr>
            <p:ph type="sldNum" sz="quarter" idx="5"/>
          </p:nvPr>
        </p:nvSpPr>
        <p:spPr/>
        <p:txBody>
          <a:bodyPr/>
          <a:lstStyle/>
          <a:p>
            <a:fld id="{2C939073-9887-4888-9ABE-6F1477BB899D}" type="slidenum">
              <a:rPr lang="nl-BE" smtClean="0"/>
              <a:t>5</a:t>
            </a:fld>
            <a:endParaRPr lang="nl-BE"/>
          </a:p>
        </p:txBody>
      </p:sp>
    </p:spTree>
    <p:extLst>
      <p:ext uri="{BB962C8B-B14F-4D97-AF65-F5344CB8AC3E}">
        <p14:creationId xmlns:p14="http://schemas.microsoft.com/office/powerpoint/2010/main" val="2172976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12534-73B9-D5FB-1B84-E9FD5E345A1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2A1F337-9F51-AC69-1158-9C32BF7986D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543DF78-71A8-B349-2E9E-A0A41DB81EDD}"/>
              </a:ext>
            </a:extLst>
          </p:cNvPr>
          <p:cNvSpPr>
            <a:spLocks noGrp="1"/>
          </p:cNvSpPr>
          <p:nvPr>
            <p:ph type="body" idx="1"/>
          </p:nvPr>
        </p:nvSpPr>
        <p:spPr/>
        <p:txBody>
          <a:bodyPr/>
          <a:lstStyle/>
          <a:p>
            <a:pPr marL="12065" algn="l">
              <a:lnSpc>
                <a:spcPct val="100000"/>
              </a:lnSpc>
              <a:spcBef>
                <a:spcPts val="850"/>
              </a:spcBef>
              <a:buSzPct val="65454"/>
              <a:tabLst>
                <a:tab pos="354965" algn="l"/>
                <a:tab pos="355600" algn="l"/>
              </a:tabLst>
            </a:pPr>
            <a:endParaRPr lang="nl-BE" dirty="0"/>
          </a:p>
        </p:txBody>
      </p:sp>
      <p:sp>
        <p:nvSpPr>
          <p:cNvPr id="4" name="Tijdelijke aanduiding voor dianummer 3">
            <a:extLst>
              <a:ext uri="{FF2B5EF4-FFF2-40B4-BE49-F238E27FC236}">
                <a16:creationId xmlns:a16="http://schemas.microsoft.com/office/drawing/2014/main" id="{5A186209-DA01-70DE-16CD-2C4F41A57471}"/>
              </a:ext>
            </a:extLst>
          </p:cNvPr>
          <p:cNvSpPr>
            <a:spLocks noGrp="1"/>
          </p:cNvSpPr>
          <p:nvPr>
            <p:ph type="sldNum" sz="quarter" idx="5"/>
          </p:nvPr>
        </p:nvSpPr>
        <p:spPr/>
        <p:txBody>
          <a:bodyPr/>
          <a:lstStyle/>
          <a:p>
            <a:fld id="{2C939073-9887-4888-9ABE-6F1477BB899D}" type="slidenum">
              <a:rPr lang="nl-BE" smtClean="0"/>
              <a:t>50</a:t>
            </a:fld>
            <a:endParaRPr lang="nl-BE"/>
          </a:p>
        </p:txBody>
      </p:sp>
    </p:spTree>
    <p:extLst>
      <p:ext uri="{BB962C8B-B14F-4D97-AF65-F5344CB8AC3E}">
        <p14:creationId xmlns:p14="http://schemas.microsoft.com/office/powerpoint/2010/main" val="3902591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A8142-709A-4850-D2B7-CFEF13FB34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75F9368-B67A-2A28-84B2-D9CC0FAA62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1574084-4DB2-B0F2-0A69-4E1CDD3C63FD}"/>
              </a:ext>
            </a:extLst>
          </p:cNvPr>
          <p:cNvSpPr>
            <a:spLocks noGrp="1"/>
          </p:cNvSpPr>
          <p:nvPr>
            <p:ph type="body" idx="1"/>
          </p:nvPr>
        </p:nvSpPr>
        <p:spPr/>
        <p:txBody>
          <a:bodyPr/>
          <a:lstStyle/>
          <a:p>
            <a:pPr marL="12065" algn="l">
              <a:lnSpc>
                <a:spcPct val="100000"/>
              </a:lnSpc>
              <a:spcBef>
                <a:spcPts val="850"/>
              </a:spcBef>
              <a:buSzPct val="65454"/>
              <a:tabLst>
                <a:tab pos="354965" algn="l"/>
                <a:tab pos="355600" algn="l"/>
              </a:tabLst>
            </a:pPr>
            <a:r>
              <a:rPr lang="nl-NL" sz="1200" spc="-5" dirty="0">
                <a:latin typeface="Calibri"/>
                <a:cs typeface="Calibri"/>
              </a:rPr>
              <a:t>Een nieuwe wet bepaalt dat de vingerafdruk van iedere Belg opgeslagen zal worden op de chip van hun </a:t>
            </a:r>
            <a:r>
              <a:rPr lang="nl-NL" sz="1200" spc="-5" dirty="0" err="1">
                <a:latin typeface="Calibri"/>
                <a:cs typeface="Calibri"/>
              </a:rPr>
              <a:t>eID</a:t>
            </a:r>
            <a:r>
              <a:rPr lang="nl-NL" sz="1200" spc="-5" dirty="0">
                <a:latin typeface="Calibri"/>
                <a:cs typeface="Calibri"/>
              </a:rPr>
              <a:t>.</a:t>
            </a:r>
          </a:p>
          <a:p>
            <a:pPr marL="12065" algn="l">
              <a:lnSpc>
                <a:spcPct val="100000"/>
              </a:lnSpc>
              <a:spcBef>
                <a:spcPts val="850"/>
              </a:spcBef>
              <a:buSzPct val="65454"/>
              <a:tabLst>
                <a:tab pos="354965" algn="l"/>
                <a:tab pos="355600" algn="l"/>
              </a:tabLst>
            </a:pPr>
            <a:endParaRPr lang="nl-NL" sz="1200" spc="-5" dirty="0">
              <a:latin typeface="Calibri"/>
              <a:cs typeface="Calibri"/>
            </a:endParaRPr>
          </a:p>
          <a:p>
            <a:pPr marL="12065" algn="l">
              <a:lnSpc>
                <a:spcPct val="100000"/>
              </a:lnSpc>
              <a:spcBef>
                <a:spcPts val="850"/>
              </a:spcBef>
              <a:buSzPct val="65454"/>
              <a:tabLst>
                <a:tab pos="354965" algn="l"/>
                <a:tab pos="355600" algn="l"/>
              </a:tabLst>
            </a:pPr>
            <a:r>
              <a:rPr lang="nl-NL" sz="1200" spc="-5" dirty="0">
                <a:latin typeface="Calibri"/>
                <a:cs typeface="Calibri"/>
              </a:rPr>
              <a:t>De Linkse partijen waren bij dit wetsvoorstel vooral bezorgd om de privacy van de mensen, de rechtse partijen en </a:t>
            </a:r>
            <a:r>
              <a:rPr lang="nl-NL" sz="1200" spc="-5" dirty="0" err="1">
                <a:latin typeface="Calibri"/>
                <a:cs typeface="Calibri"/>
              </a:rPr>
              <a:t>cd&amp;v</a:t>
            </a:r>
            <a:r>
              <a:rPr lang="nl-NL" sz="1200" spc="-5" dirty="0">
                <a:latin typeface="Calibri"/>
                <a:cs typeface="Calibri"/>
              </a:rPr>
              <a:t> stemden voor – zij vinden veiligheid belangrijker en geloven dat de maatregel helpt om criminaliteit te bestrijden. </a:t>
            </a:r>
          </a:p>
          <a:p>
            <a:pPr marL="12065" algn="l">
              <a:lnSpc>
                <a:spcPct val="100000"/>
              </a:lnSpc>
              <a:spcBef>
                <a:spcPts val="850"/>
              </a:spcBef>
              <a:buSzPct val="65454"/>
              <a:tabLst>
                <a:tab pos="354965" algn="l"/>
                <a:tab pos="355600" algn="l"/>
              </a:tabLst>
            </a:pPr>
            <a:endParaRPr lang="nl-NL" sz="1200" spc="-5" dirty="0">
              <a:latin typeface="Calibri"/>
              <a:cs typeface="Calibri"/>
            </a:endParaRPr>
          </a:p>
        </p:txBody>
      </p:sp>
      <p:sp>
        <p:nvSpPr>
          <p:cNvPr id="4" name="Tijdelijke aanduiding voor dianummer 3">
            <a:extLst>
              <a:ext uri="{FF2B5EF4-FFF2-40B4-BE49-F238E27FC236}">
                <a16:creationId xmlns:a16="http://schemas.microsoft.com/office/drawing/2014/main" id="{C1A85108-EC6A-FE01-C8D6-9D4BB8D029AE}"/>
              </a:ext>
            </a:extLst>
          </p:cNvPr>
          <p:cNvSpPr>
            <a:spLocks noGrp="1"/>
          </p:cNvSpPr>
          <p:nvPr>
            <p:ph type="sldNum" sz="quarter" idx="5"/>
          </p:nvPr>
        </p:nvSpPr>
        <p:spPr/>
        <p:txBody>
          <a:bodyPr/>
          <a:lstStyle/>
          <a:p>
            <a:fld id="{2C939073-9887-4888-9ABE-6F1477BB899D}" type="slidenum">
              <a:rPr lang="nl-BE" smtClean="0"/>
              <a:t>51</a:t>
            </a:fld>
            <a:endParaRPr lang="nl-BE"/>
          </a:p>
        </p:txBody>
      </p:sp>
    </p:spTree>
    <p:extLst>
      <p:ext uri="{BB962C8B-B14F-4D97-AF65-F5344CB8AC3E}">
        <p14:creationId xmlns:p14="http://schemas.microsoft.com/office/powerpoint/2010/main" val="23919034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12534-73B9-D5FB-1B84-E9FD5E345A1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2A1F337-9F51-AC69-1158-9C32BF7986D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543DF78-71A8-B349-2E9E-A0A41DB81EDD}"/>
              </a:ext>
            </a:extLst>
          </p:cNvPr>
          <p:cNvSpPr>
            <a:spLocks noGrp="1"/>
          </p:cNvSpPr>
          <p:nvPr>
            <p:ph type="body" idx="1"/>
          </p:nvPr>
        </p:nvSpPr>
        <p:spPr/>
        <p:txBody>
          <a:bodyPr/>
          <a:lstStyle/>
          <a:p>
            <a:pPr marL="12065" algn="l">
              <a:lnSpc>
                <a:spcPct val="100000"/>
              </a:lnSpc>
              <a:spcBef>
                <a:spcPts val="850"/>
              </a:spcBef>
              <a:buSzPct val="65454"/>
              <a:tabLst>
                <a:tab pos="354965" algn="l"/>
                <a:tab pos="355600" algn="l"/>
              </a:tabLst>
            </a:pPr>
            <a:endParaRPr lang="nl-BE" dirty="0"/>
          </a:p>
        </p:txBody>
      </p:sp>
      <p:sp>
        <p:nvSpPr>
          <p:cNvPr id="4" name="Tijdelijke aanduiding voor dianummer 3">
            <a:extLst>
              <a:ext uri="{FF2B5EF4-FFF2-40B4-BE49-F238E27FC236}">
                <a16:creationId xmlns:a16="http://schemas.microsoft.com/office/drawing/2014/main" id="{5A186209-DA01-70DE-16CD-2C4F41A57471}"/>
              </a:ext>
            </a:extLst>
          </p:cNvPr>
          <p:cNvSpPr>
            <a:spLocks noGrp="1"/>
          </p:cNvSpPr>
          <p:nvPr>
            <p:ph type="sldNum" sz="quarter" idx="5"/>
          </p:nvPr>
        </p:nvSpPr>
        <p:spPr/>
        <p:txBody>
          <a:bodyPr/>
          <a:lstStyle/>
          <a:p>
            <a:fld id="{2C939073-9887-4888-9ABE-6F1477BB899D}" type="slidenum">
              <a:rPr lang="nl-BE" smtClean="0"/>
              <a:t>52</a:t>
            </a:fld>
            <a:endParaRPr lang="nl-BE"/>
          </a:p>
        </p:txBody>
      </p:sp>
    </p:spTree>
    <p:extLst>
      <p:ext uri="{BB962C8B-B14F-4D97-AF65-F5344CB8AC3E}">
        <p14:creationId xmlns:p14="http://schemas.microsoft.com/office/powerpoint/2010/main" val="2105738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12534-73B9-D5FB-1B84-E9FD5E345A1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2A1F337-9F51-AC69-1158-9C32BF7986D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543DF78-71A8-B349-2E9E-A0A41DB81EDD}"/>
              </a:ext>
            </a:extLst>
          </p:cNvPr>
          <p:cNvSpPr>
            <a:spLocks noGrp="1"/>
          </p:cNvSpPr>
          <p:nvPr>
            <p:ph type="body" idx="1"/>
          </p:nvPr>
        </p:nvSpPr>
        <p:spPr/>
        <p:txBody>
          <a:bodyPr/>
          <a:lstStyle/>
          <a:p>
            <a:pPr marL="12065" algn="l">
              <a:lnSpc>
                <a:spcPct val="100000"/>
              </a:lnSpc>
              <a:spcBef>
                <a:spcPts val="850"/>
              </a:spcBef>
              <a:buSzPct val="65454"/>
              <a:tabLst>
                <a:tab pos="354965" algn="l"/>
                <a:tab pos="355600" algn="l"/>
              </a:tabLst>
            </a:pPr>
            <a:r>
              <a:rPr lang="nl-NL" b="0" i="0" dirty="0">
                <a:solidFill>
                  <a:srgbClr val="000000"/>
                </a:solidFill>
                <a:effectLst/>
                <a:latin typeface="Museo Sans"/>
              </a:rPr>
              <a:t>Toen het coronavirus opdook, ontstond er algauw protest tegen de wankele rechtsgrond waarop de overheid zich baseerde om verregaande beperkingen, zoals een avondklok of een samenscholingsverbod, op te leggen. Ze deed dat op basis van de wet op de civiele veiligheid uit 2007, die eigenlijk bedoeld was voor tijdelijke situaties. De veelbesproken pandemiewet komt tegemoet aan die kritiek. Hij vergroot de juridische basis voor die maatregelen en zorgt er tegelijk voor dat het parlement zijn zegje kan doen over de maatregelen. Organisaties zoals de Liga voor de Mensenrechten vrezen dat de pandemiewet te veel ruimte laat aan autoriteiten om strenge beperkingen op te leggen, waardoor de grondrechten te makkelijk geschonden zouden kunnen worden.</a:t>
            </a:r>
            <a:endParaRPr lang="nl-BE" dirty="0"/>
          </a:p>
        </p:txBody>
      </p:sp>
      <p:sp>
        <p:nvSpPr>
          <p:cNvPr id="4" name="Tijdelijke aanduiding voor dianummer 3">
            <a:extLst>
              <a:ext uri="{FF2B5EF4-FFF2-40B4-BE49-F238E27FC236}">
                <a16:creationId xmlns:a16="http://schemas.microsoft.com/office/drawing/2014/main" id="{5A186209-DA01-70DE-16CD-2C4F41A57471}"/>
              </a:ext>
            </a:extLst>
          </p:cNvPr>
          <p:cNvSpPr>
            <a:spLocks noGrp="1"/>
          </p:cNvSpPr>
          <p:nvPr>
            <p:ph type="sldNum" sz="quarter" idx="5"/>
          </p:nvPr>
        </p:nvSpPr>
        <p:spPr/>
        <p:txBody>
          <a:bodyPr/>
          <a:lstStyle/>
          <a:p>
            <a:fld id="{2C939073-9887-4888-9ABE-6F1477BB899D}" type="slidenum">
              <a:rPr lang="nl-BE" smtClean="0"/>
              <a:t>53</a:t>
            </a:fld>
            <a:endParaRPr lang="nl-BE"/>
          </a:p>
        </p:txBody>
      </p:sp>
    </p:spTree>
    <p:extLst>
      <p:ext uri="{BB962C8B-B14F-4D97-AF65-F5344CB8AC3E}">
        <p14:creationId xmlns:p14="http://schemas.microsoft.com/office/powerpoint/2010/main" val="2926680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12534-73B9-D5FB-1B84-E9FD5E345A1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2A1F337-9F51-AC69-1158-9C32BF7986D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543DF78-71A8-B349-2E9E-A0A41DB81EDD}"/>
              </a:ext>
            </a:extLst>
          </p:cNvPr>
          <p:cNvSpPr>
            <a:spLocks noGrp="1"/>
          </p:cNvSpPr>
          <p:nvPr>
            <p:ph type="body" idx="1"/>
          </p:nvPr>
        </p:nvSpPr>
        <p:spPr/>
        <p:txBody>
          <a:bodyPr/>
          <a:lstStyle/>
          <a:p>
            <a:pPr marL="12065" algn="l">
              <a:lnSpc>
                <a:spcPct val="100000"/>
              </a:lnSpc>
              <a:spcBef>
                <a:spcPts val="850"/>
              </a:spcBef>
              <a:buSzPct val="65454"/>
              <a:tabLst>
                <a:tab pos="354965" algn="l"/>
                <a:tab pos="355600" algn="l"/>
              </a:tabLst>
            </a:pPr>
            <a:endParaRPr lang="nl-BE" dirty="0"/>
          </a:p>
        </p:txBody>
      </p:sp>
      <p:sp>
        <p:nvSpPr>
          <p:cNvPr id="4" name="Tijdelijke aanduiding voor dianummer 3">
            <a:extLst>
              <a:ext uri="{FF2B5EF4-FFF2-40B4-BE49-F238E27FC236}">
                <a16:creationId xmlns:a16="http://schemas.microsoft.com/office/drawing/2014/main" id="{5A186209-DA01-70DE-16CD-2C4F41A57471}"/>
              </a:ext>
            </a:extLst>
          </p:cNvPr>
          <p:cNvSpPr>
            <a:spLocks noGrp="1"/>
          </p:cNvSpPr>
          <p:nvPr>
            <p:ph type="sldNum" sz="quarter" idx="5"/>
          </p:nvPr>
        </p:nvSpPr>
        <p:spPr/>
        <p:txBody>
          <a:bodyPr/>
          <a:lstStyle/>
          <a:p>
            <a:fld id="{2C939073-9887-4888-9ABE-6F1477BB899D}" type="slidenum">
              <a:rPr lang="nl-BE" smtClean="0"/>
              <a:t>54</a:t>
            </a:fld>
            <a:endParaRPr lang="nl-BE"/>
          </a:p>
        </p:txBody>
      </p:sp>
    </p:spTree>
    <p:extLst>
      <p:ext uri="{BB962C8B-B14F-4D97-AF65-F5344CB8AC3E}">
        <p14:creationId xmlns:p14="http://schemas.microsoft.com/office/powerpoint/2010/main" val="917208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A8CCC-65AC-7B73-187C-7A41211C8D5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B2E01A-A077-205D-70D4-52CCE362C3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4869BD-E4F7-5EC9-F86B-7B24E696F4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 Onthouding PVDA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useo Sans"/>
              </a:rPr>
              <a:t>De zogenaamde pensioenbonus is een bedrag dat je krijgt als je vrijwillig verder blijft werken wanneer je eigenlijk op pensioen kunt gaan. De bonus wordt netto uitbetaald boven op het pensioen. Je kunt de bonus opbouwen tot maximaal drie jaar na je pensioendatum. Afhankelijk van de lengte van de loopbaan kan de bonus oplopen tot 33.975 euro. De maatregel maakt deel uit van de pensioenhervorming die in april 2024 werd goedgekeurd in de Kamer.</a:t>
            </a:r>
            <a:endParaRPr lang="nl-BE" dirty="0"/>
          </a:p>
        </p:txBody>
      </p:sp>
      <p:sp>
        <p:nvSpPr>
          <p:cNvPr id="4" name="Tijdelijke aanduiding voor dianummer 3">
            <a:extLst>
              <a:ext uri="{FF2B5EF4-FFF2-40B4-BE49-F238E27FC236}">
                <a16:creationId xmlns:a16="http://schemas.microsoft.com/office/drawing/2014/main" id="{42F3DDEB-D22E-401C-7450-2BFD8AA609C1}"/>
              </a:ext>
            </a:extLst>
          </p:cNvPr>
          <p:cNvSpPr>
            <a:spLocks noGrp="1"/>
          </p:cNvSpPr>
          <p:nvPr>
            <p:ph type="sldNum" sz="quarter" idx="5"/>
          </p:nvPr>
        </p:nvSpPr>
        <p:spPr/>
        <p:txBody>
          <a:bodyPr/>
          <a:lstStyle/>
          <a:p>
            <a:fld id="{2C939073-9887-4888-9ABE-6F1477BB899D}" type="slidenum">
              <a:rPr lang="nl-BE" smtClean="0"/>
              <a:t>55</a:t>
            </a:fld>
            <a:endParaRPr lang="nl-BE"/>
          </a:p>
        </p:txBody>
      </p:sp>
    </p:spTree>
    <p:extLst>
      <p:ext uri="{BB962C8B-B14F-4D97-AF65-F5344CB8AC3E}">
        <p14:creationId xmlns:p14="http://schemas.microsoft.com/office/powerpoint/2010/main" val="28334665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C614E-1B45-127E-CB94-076BF8AC8E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B55FC9-0099-6325-B13A-913A6AC716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B0F125-711A-5886-1A9D-9585EE64D4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Zie vormingsplan </a:t>
            </a:r>
          </a:p>
        </p:txBody>
      </p:sp>
      <p:sp>
        <p:nvSpPr>
          <p:cNvPr id="4" name="Tijdelijke aanduiding voor dianummer 3">
            <a:extLst>
              <a:ext uri="{FF2B5EF4-FFF2-40B4-BE49-F238E27FC236}">
                <a16:creationId xmlns:a16="http://schemas.microsoft.com/office/drawing/2014/main" id="{EC8C0EE2-1AB6-D23D-1F29-DED7F03A9C45}"/>
              </a:ext>
            </a:extLst>
          </p:cNvPr>
          <p:cNvSpPr>
            <a:spLocks noGrp="1"/>
          </p:cNvSpPr>
          <p:nvPr>
            <p:ph type="sldNum" sz="quarter" idx="5"/>
          </p:nvPr>
        </p:nvSpPr>
        <p:spPr/>
        <p:txBody>
          <a:bodyPr/>
          <a:lstStyle/>
          <a:p>
            <a:fld id="{2C939073-9887-4888-9ABE-6F1477BB899D}" type="slidenum">
              <a:rPr lang="nl-BE" smtClean="0"/>
              <a:t>56</a:t>
            </a:fld>
            <a:endParaRPr lang="nl-BE"/>
          </a:p>
        </p:txBody>
      </p:sp>
    </p:spTree>
    <p:extLst>
      <p:ext uri="{BB962C8B-B14F-4D97-AF65-F5344CB8AC3E}">
        <p14:creationId xmlns:p14="http://schemas.microsoft.com/office/powerpoint/2010/main" val="647077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55A96-5775-C367-E5B8-F5857DEDCA4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932E57-B0DA-7D25-4B4D-DD86F15FE8B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C540884-6B57-0FAD-9B05-50A9D58DB3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Als je echt met vragen zit over een bepaalde partij en haar standpunten over een specifiek thema, kijk je best eens naar hun verkiezingsprogramma. Slogans en speerpunten zeggen maar zoveel: je weet eigenlijk pas waarvoor je echt stemt als je in de diepte duikt!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Ter info: de politieke partijen kondigen hun verkiezingsprogramma aan op een verkiezingscongres, niet alle partijcongressen zijn al geweest. De N-VA en  CD&amp;V moeten dus hun verkiezingsprogramma nog publiceren.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r>
              <a:rPr lang="nl-BE" dirty="0"/>
              <a:t>https://www.pvda.be/programma </a:t>
            </a:r>
          </a:p>
          <a:p>
            <a:r>
              <a:rPr lang="nl-BE" dirty="0"/>
              <a:t>https://www.groen.be/standpunten</a:t>
            </a:r>
          </a:p>
          <a:p>
            <a:r>
              <a:rPr lang="nl-BE" dirty="0"/>
              <a:t>https://www.vooruit.org/programma-download  </a:t>
            </a:r>
          </a:p>
          <a:p>
            <a:r>
              <a:rPr lang="nl-BE" dirty="0"/>
              <a:t>https://www.cdenv.be/verkiezingen_2024 </a:t>
            </a:r>
          </a:p>
          <a:p>
            <a:r>
              <a:rPr lang="nl-BE" dirty="0"/>
              <a:t>https://www.openvld.be/verkiezingsprogramma_open_vld </a:t>
            </a:r>
          </a:p>
          <a:p>
            <a:r>
              <a:rPr lang="nl-BE" dirty="0"/>
              <a:t>https://www.openvld.be/groeiplan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https://www.n-va.be/standpunten/verkiezingen-2024 </a:t>
            </a:r>
          </a:p>
          <a:p>
            <a:r>
              <a:rPr lang="nl-BE" dirty="0"/>
              <a:t>https://www.vlaamsbelang.org/programma</a:t>
            </a:r>
          </a:p>
        </p:txBody>
      </p:sp>
      <p:sp>
        <p:nvSpPr>
          <p:cNvPr id="4" name="Tijdelijke aanduiding voor dianummer 3">
            <a:extLst>
              <a:ext uri="{FF2B5EF4-FFF2-40B4-BE49-F238E27FC236}">
                <a16:creationId xmlns:a16="http://schemas.microsoft.com/office/drawing/2014/main" id="{867EE1E0-67A4-6DC9-01FB-8D409E701712}"/>
              </a:ext>
            </a:extLst>
          </p:cNvPr>
          <p:cNvSpPr>
            <a:spLocks noGrp="1"/>
          </p:cNvSpPr>
          <p:nvPr>
            <p:ph type="sldNum" sz="quarter" idx="5"/>
          </p:nvPr>
        </p:nvSpPr>
        <p:spPr/>
        <p:txBody>
          <a:bodyPr/>
          <a:lstStyle/>
          <a:p>
            <a:fld id="{2C939073-9887-4888-9ABE-6F1477BB899D}" type="slidenum">
              <a:rPr lang="nl-BE" smtClean="0"/>
              <a:t>57</a:t>
            </a:fld>
            <a:endParaRPr lang="nl-BE"/>
          </a:p>
        </p:txBody>
      </p:sp>
    </p:spTree>
    <p:extLst>
      <p:ext uri="{BB962C8B-B14F-4D97-AF65-F5344CB8AC3E}">
        <p14:creationId xmlns:p14="http://schemas.microsoft.com/office/powerpoint/2010/main" val="2107929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F2C93-E55A-64D9-4642-6693C8652A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DF9FD7E-02A6-E94E-3226-047C9FFCD7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524DDBF-FB31-14C7-DAC3-CE806F9D9E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Op deze slide vind je enkele toolboxen, educatieve pakketten, om bijvoorbeeld om te gaan met verkiezingen in een digitale samenleving, maar de VRT heeft ook </a:t>
            </a:r>
            <a:r>
              <a:rPr lang="nl-BE" sz="1200" dirty="0" err="1"/>
              <a:t>eduboxen</a:t>
            </a:r>
            <a:r>
              <a:rPr lang="nl-BE" sz="1200" dirty="0"/>
              <a:t> rond politiek, ideologie en democratie.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Op de slide staat ook het filmpje KLAAR links-rechts nog eens gelinkt, dat werd gebruikt in deze vorming. Alsook een recente podcast voor jongeren van De Standaard. Tot slot hebben we een groot deel van deze vorming gebaseerd op een interview met prof. Kris </a:t>
            </a:r>
            <a:r>
              <a:rPr lang="nl-BE" sz="1200" dirty="0" err="1"/>
              <a:t>Deschouwer</a:t>
            </a:r>
            <a:r>
              <a:rPr lang="nl-BE" sz="1200" dirty="0"/>
              <a:t>, dat kunnen we ook nog op de site beschikbaar stellen.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https://www.mediawijs.be/nl/verkiezingen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https://www.vrt.be/nl/edubox/verklaringen/#4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https://www.vrt.be/vrtnws/nl/2019/07/18/politiek-links-en-politiek-rechts/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https://www.standaard.be/cnt/dmf20240315_94392498</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hlinkClick r:id="rId3"/>
            </a:endParaRPr>
          </a:p>
        </p:txBody>
      </p:sp>
      <p:sp>
        <p:nvSpPr>
          <p:cNvPr id="4" name="Tijdelijke aanduiding voor dianummer 3">
            <a:extLst>
              <a:ext uri="{FF2B5EF4-FFF2-40B4-BE49-F238E27FC236}">
                <a16:creationId xmlns:a16="http://schemas.microsoft.com/office/drawing/2014/main" id="{BBFDFF6F-F6C8-7607-AE8F-E575AAB2256F}"/>
              </a:ext>
            </a:extLst>
          </p:cNvPr>
          <p:cNvSpPr>
            <a:spLocks noGrp="1"/>
          </p:cNvSpPr>
          <p:nvPr>
            <p:ph type="sldNum" sz="quarter" idx="5"/>
          </p:nvPr>
        </p:nvSpPr>
        <p:spPr/>
        <p:txBody>
          <a:bodyPr/>
          <a:lstStyle/>
          <a:p>
            <a:fld id="{2C939073-9887-4888-9ABE-6F1477BB899D}" type="slidenum">
              <a:rPr lang="nl-BE" smtClean="0"/>
              <a:t>58</a:t>
            </a:fld>
            <a:endParaRPr lang="nl-BE"/>
          </a:p>
        </p:txBody>
      </p:sp>
    </p:spTree>
    <p:extLst>
      <p:ext uri="{BB962C8B-B14F-4D97-AF65-F5344CB8AC3E}">
        <p14:creationId xmlns:p14="http://schemas.microsoft.com/office/powerpoint/2010/main" val="6019832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F2C93-E55A-64D9-4642-6693C8652A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DF9FD7E-02A6-E94E-3226-047C9FFCD7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524DDBF-FB31-14C7-DAC3-CE806F9D9E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Op deze slide vind je enkele digitale tools die recent zijn gepubliceerd naar aanleiding van de verkiezingen. Volg deze tools niet blindelings, maar ga er kritisch mee 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Stemtest: Wees je er ook bewust van dat politieke partijen zo’n stemtest strategisch invullen. Ze kunnen helpen om verder na te denken over eigen standpunten en laten ook (meestal) toe om de standpunten tussen de verschillende partijen te vergelijken. Zo heb je in één oogopslag de standpunten van partijen op concrete stellingen. De </a:t>
            </a:r>
            <a:r>
              <a:rPr lang="nl-BE" sz="1200" dirty="0" err="1"/>
              <a:t>stemcheker</a:t>
            </a:r>
            <a:r>
              <a:rPr lang="nl-BE" sz="1200" dirty="0"/>
              <a:t> is hierop een mooie aanvulling aangezien die kijkt naar wat partijen doen, niet wat ze beloven. Alleen speelt hier het spanningsveld meerderheid – oppositie wel </a:t>
            </a:r>
            <a:r>
              <a:rPr lang="nl-BE" sz="1200"/>
              <a:t>een 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De URL’s op volgorde van de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https://www.demorgen.be/specials/stemchecker/#/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https://www.vrt.be/vrtnws/nl/kies24/stemtest/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https://www.vrt.be/nwsnwsnws/nl/stemtest/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https://www.standaard.be/linksrechts-test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https://regeringsrobot.be/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https://www.instagram.com/decheckers_be/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https://vluchtelingenwerk.be/nieuws/test-je-kennis-met-de-grote-migratiequiz</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p:txBody>
      </p:sp>
      <p:sp>
        <p:nvSpPr>
          <p:cNvPr id="4" name="Tijdelijke aanduiding voor dianummer 3">
            <a:extLst>
              <a:ext uri="{FF2B5EF4-FFF2-40B4-BE49-F238E27FC236}">
                <a16:creationId xmlns:a16="http://schemas.microsoft.com/office/drawing/2014/main" id="{BBFDFF6F-F6C8-7607-AE8F-E575AAB2256F}"/>
              </a:ext>
            </a:extLst>
          </p:cNvPr>
          <p:cNvSpPr>
            <a:spLocks noGrp="1"/>
          </p:cNvSpPr>
          <p:nvPr>
            <p:ph type="sldNum" sz="quarter" idx="5"/>
          </p:nvPr>
        </p:nvSpPr>
        <p:spPr/>
        <p:txBody>
          <a:bodyPr/>
          <a:lstStyle/>
          <a:p>
            <a:fld id="{2C939073-9887-4888-9ABE-6F1477BB899D}" type="slidenum">
              <a:rPr lang="nl-BE" smtClean="0"/>
              <a:t>59</a:t>
            </a:fld>
            <a:endParaRPr lang="nl-BE"/>
          </a:p>
        </p:txBody>
      </p:sp>
    </p:spTree>
    <p:extLst>
      <p:ext uri="{BB962C8B-B14F-4D97-AF65-F5344CB8AC3E}">
        <p14:creationId xmlns:p14="http://schemas.microsoft.com/office/powerpoint/2010/main" val="212059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C27C-7CC9-1306-0966-526540FD5F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90DE465-786E-C81E-FA7A-39A34153AC2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B4BB44F-977A-9351-D3DB-4FDABBCBDD17}"/>
              </a:ext>
            </a:extLst>
          </p:cNvPr>
          <p:cNvSpPr>
            <a:spLocks noGrp="1"/>
          </p:cNvSpPr>
          <p:nvPr>
            <p:ph type="body" idx="1"/>
          </p:nvPr>
        </p:nvSpPr>
        <p:spPr/>
        <p:txBody>
          <a:bodyPr/>
          <a:lstStyle/>
          <a:p>
            <a:pPr marL="0" indent="0">
              <a:buFont typeface="Arial" panose="020B0604020202020204" pitchFamily="34" charset="0"/>
              <a:buNone/>
            </a:pPr>
            <a:r>
              <a:rPr lang="nl-NL" sz="1800" b="1" dirty="0">
                <a:effectLst/>
                <a:latin typeface="Segoe UI" panose="020B0502040204020203" pitchFamily="34" charset="0"/>
              </a:rPr>
              <a:t>Omkadering</a:t>
            </a:r>
          </a:p>
          <a:p>
            <a:pPr marL="0" indent="0">
              <a:buFont typeface="Arial" panose="020B0604020202020204" pitchFamily="34" charset="0"/>
              <a:buNone/>
            </a:pPr>
            <a:r>
              <a:rPr lang="nl-NL" sz="1800" dirty="0">
                <a:effectLst/>
                <a:latin typeface="Segoe UI" panose="020B0502040204020203" pitchFamily="34" charset="0"/>
              </a:rPr>
              <a:t>Op het stembiljet van oktober zullen waarschijnlijk niet alleen de 7 grote Vlaamse partijen staan, maar ook nog andere partijen. Namelijk partijen zoals Vrij Ranst, Ja!, Vista, Sterk,  Retie in actie en PLUS. Die lokale partijen komen op voor de gemeente, zijn dus sterk lokaal gefocust en houden minder sterk vast aan brede ideologische principes. Daarom behandelen we deze partijen ook niet in deze vorming, maar het is wel van belang om van bewust te zijn en te duiden naar het doelpubliek dat er méér partijen op het stembiljet kunnen staan op 13 oktober dan de zeven grote Vlaamse partijen. </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Dan zijn er op lokaal niveau ook nog “gezamenlijke lijsten” van partijen. Dat betekent dat partijen samen met één lijst naar de kiezer trekken, op die lijst staan dan er kandidaten van de verschillende partijen. Vaak betekent dat ook dat de partijen hebben onderhandeld over de standpunten waarmee ze naar de kiezer trekken, er zijn compromissen gemaakt over die standpunten om met één lokale visie naar de kiezer te trekken. Voorbeelden van zo’n gezamenlijke lijsten zijn ‘Wij samen sterk’ van </a:t>
            </a:r>
            <a:r>
              <a:rPr lang="nl-BE" dirty="0" err="1"/>
              <a:t>cd&amp;V</a:t>
            </a:r>
            <a:r>
              <a:rPr lang="nl-BE" dirty="0"/>
              <a:t> en </a:t>
            </a:r>
            <a:r>
              <a:rPr lang="nl-BE" dirty="0" err="1"/>
              <a:t>openvld</a:t>
            </a:r>
            <a:r>
              <a:rPr lang="nl-BE" dirty="0"/>
              <a:t> in </a:t>
            </a:r>
            <a:r>
              <a:rPr lang="nl-BE" b="0" i="0" dirty="0">
                <a:solidFill>
                  <a:srgbClr val="000000"/>
                </a:solidFill>
                <a:effectLst/>
                <a:latin typeface="Stag"/>
              </a:rPr>
              <a:t>Beveren-Kruibeke-Zwijndrecht</a:t>
            </a:r>
            <a:r>
              <a:rPr lang="nl-BE" dirty="0"/>
              <a:t>  ; SAM&amp;N (</a:t>
            </a:r>
            <a:r>
              <a:rPr lang="nl-NL" b="0" i="0" dirty="0" err="1">
                <a:solidFill>
                  <a:srgbClr val="383A3B"/>
                </a:solidFill>
                <a:effectLst/>
                <a:latin typeface="Lato" panose="020F0502020204030203" pitchFamily="34" charset="0"/>
              </a:rPr>
              <a:t>cd&amp;v</a:t>
            </a:r>
            <a:r>
              <a:rPr lang="nl-NL" b="0" i="0" dirty="0">
                <a:solidFill>
                  <a:srgbClr val="383A3B"/>
                </a:solidFill>
                <a:effectLst/>
                <a:latin typeface="Lato" panose="020F0502020204030203" pitchFamily="34" charset="0"/>
              </a:rPr>
              <a:t>, Open VLD en Vooruit) in Sint-Pieters-Leeuw ; </a:t>
            </a:r>
            <a:r>
              <a:rPr lang="nl-BE" dirty="0"/>
              <a:t> NVA en Open VLD onder  de naam “NVA Plus” in Lubbeek ;  Groen en Open VLD onder de naam “Voor Mechelen” ; en </a:t>
            </a:r>
            <a:r>
              <a:rPr lang="nl-BE" dirty="0" err="1"/>
              <a:t>N-va</a:t>
            </a:r>
            <a:r>
              <a:rPr lang="nl-BE" dirty="0"/>
              <a:t>, Groen en open </a:t>
            </a:r>
            <a:r>
              <a:rPr lang="nl-BE" dirty="0" err="1"/>
              <a:t>vld</a:t>
            </a:r>
            <a:r>
              <a:rPr lang="nl-BE" dirty="0"/>
              <a:t> met “de lijst voor Heist”.  </a:t>
            </a:r>
            <a:endParaRPr lang="nl-BE" dirty="0">
              <a:sym typeface="Wingdings" panose="05000000000000000000" pitchFamily="2" charset="2"/>
            </a:endParaRPr>
          </a:p>
          <a:p>
            <a:pPr marL="171450" indent="-171450">
              <a:buFont typeface="Arial" panose="020B0604020202020204" pitchFamily="34" charset="0"/>
              <a:buChar char="•"/>
            </a:pPr>
            <a:endParaRPr lang="nl-BE" dirty="0"/>
          </a:p>
          <a:p>
            <a:pPr marL="0" indent="0">
              <a:buFont typeface="Arial" panose="020B0604020202020204" pitchFamily="34" charset="0"/>
              <a:buNone/>
            </a:pPr>
            <a:r>
              <a:rPr lang="nl-BE" dirty="0">
                <a:sym typeface="Wingdings" panose="05000000000000000000" pitchFamily="2" charset="2"/>
              </a:rPr>
              <a:t>Ter info: Het feit dat er geen kiesdrempel is op het lokale niveau werkt het aantal nieuwe partijen ook in de hand. Op de andere </a:t>
            </a:r>
            <a:r>
              <a:rPr lang="nl-BE" dirty="0" err="1">
                <a:sym typeface="Wingdings" panose="05000000000000000000" pitchFamily="2" charset="2"/>
              </a:rPr>
              <a:t>beleidsniveau’s</a:t>
            </a:r>
            <a:r>
              <a:rPr lang="nl-BE" dirty="0">
                <a:sym typeface="Wingdings" panose="05000000000000000000" pitchFamily="2" charset="2"/>
              </a:rPr>
              <a:t> (Vlaams, Federaal) is er een kiesdrempel = </a:t>
            </a:r>
            <a:r>
              <a:rPr lang="nl-NL" b="0" i="0" dirty="0">
                <a:solidFill>
                  <a:srgbClr val="0A0A0A"/>
                </a:solidFill>
                <a:effectLst/>
                <a:latin typeface="Open Sans" panose="020B0606030504020204" pitchFamily="34" charset="0"/>
              </a:rPr>
              <a:t>het minimum aantal stemmen (uitgedrukt in een percentage van het totale aantallen uitgebracht stemmen) dat een partij moet behalen om een zetel in een te krijgen)</a:t>
            </a:r>
          </a:p>
          <a:p>
            <a:pPr marL="0" indent="0">
              <a:buFont typeface="Arial" panose="020B0604020202020204" pitchFamily="34" charset="0"/>
              <a:buNone/>
            </a:pPr>
            <a:endParaRPr lang="nl-NL" b="0" i="0" dirty="0">
              <a:solidFill>
                <a:srgbClr val="0A0A0A"/>
              </a:solidFill>
              <a:effectLst/>
              <a:latin typeface="Open Sans" panose="020B0606030504020204" pitchFamily="34" charset="0"/>
            </a:endParaRPr>
          </a:p>
          <a:p>
            <a:pPr marL="0" indent="0">
              <a:buFont typeface="Arial" panose="020B0604020202020204" pitchFamily="34" charset="0"/>
              <a:buNone/>
            </a:pPr>
            <a:r>
              <a:rPr lang="nl-NL" b="0" i="0" dirty="0">
                <a:solidFill>
                  <a:srgbClr val="0A0A0A"/>
                </a:solidFill>
                <a:effectLst/>
                <a:latin typeface="Open Sans" panose="020B0606030504020204" pitchFamily="34" charset="0"/>
              </a:rPr>
              <a:t>(</a:t>
            </a:r>
            <a:r>
              <a:rPr lang="nl-BE" sz="1800" dirty="0">
                <a:effectLst/>
                <a:latin typeface="Segoe UI" panose="020B0502040204020203" pitchFamily="34" charset="0"/>
                <a:sym typeface="Wingdings" panose="05000000000000000000" pitchFamily="2" charset="2"/>
              </a:rPr>
              <a:t>Meer info over de kiesdrempel? https://www.knack.be/nieuws/belgie/politiek/verkiezingen-2024-waarom-bestaat-er-een-kiesdrempel/)</a:t>
            </a:r>
            <a:endParaRPr lang="nl-BE" dirty="0">
              <a:sym typeface="Wingdings" panose="05000000000000000000" pitchFamily="2" charset="2"/>
            </a:endParaRPr>
          </a:p>
        </p:txBody>
      </p:sp>
      <p:sp>
        <p:nvSpPr>
          <p:cNvPr id="4" name="Tijdelijke aanduiding voor dianummer 3">
            <a:extLst>
              <a:ext uri="{FF2B5EF4-FFF2-40B4-BE49-F238E27FC236}">
                <a16:creationId xmlns:a16="http://schemas.microsoft.com/office/drawing/2014/main" id="{7D0243CB-DB27-4B1B-D8F1-C7AC51BCFA90}"/>
              </a:ext>
            </a:extLst>
          </p:cNvPr>
          <p:cNvSpPr>
            <a:spLocks noGrp="1"/>
          </p:cNvSpPr>
          <p:nvPr>
            <p:ph type="sldNum" sz="quarter" idx="5"/>
          </p:nvPr>
        </p:nvSpPr>
        <p:spPr/>
        <p:txBody>
          <a:bodyPr/>
          <a:lstStyle/>
          <a:p>
            <a:fld id="{2C939073-9887-4888-9ABE-6F1477BB899D}" type="slidenum">
              <a:rPr lang="nl-BE" smtClean="0"/>
              <a:t>6</a:t>
            </a:fld>
            <a:endParaRPr lang="nl-BE"/>
          </a:p>
        </p:txBody>
      </p:sp>
    </p:spTree>
    <p:extLst>
      <p:ext uri="{BB962C8B-B14F-4D97-AF65-F5344CB8AC3E}">
        <p14:creationId xmlns:p14="http://schemas.microsoft.com/office/powerpoint/2010/main" val="2873203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77AC2-2CC6-1C35-05B1-20111D7B3E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ADD18F-FC75-0F2F-0D2F-76F4568179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0ECDAF6-F522-E46D-DCA5-3BF57D0B2ABD}"/>
              </a:ext>
            </a:extLst>
          </p:cNvPr>
          <p:cNvSpPr>
            <a:spLocks noGrp="1"/>
          </p:cNvSpPr>
          <p:nvPr>
            <p:ph type="body" idx="1"/>
          </p:nvPr>
        </p:nvSpPr>
        <p:spPr/>
        <p:txBody>
          <a:bodyPr/>
          <a:lstStyle/>
          <a:p>
            <a:r>
              <a:rPr lang="nl-BE" b="1" dirty="0"/>
              <a:t>Omkadering</a:t>
            </a:r>
            <a:r>
              <a:rPr lang="nl-BE" dirty="0"/>
              <a:t>: ook de zeven grote politieke partijen leggen andere accenten afhankelijk van ‘beleidsniveau’ </a:t>
            </a:r>
          </a:p>
          <a:p>
            <a:endParaRPr lang="nl-BE" dirty="0"/>
          </a:p>
          <a:p>
            <a:r>
              <a:rPr lang="nl-BE" dirty="0"/>
              <a:t>Deze vorming focust zich dus op de Vlaamse politieke partijen en hun ideologie/ standpunten, maar ook zij kunnen andere accenten leggen afhankelijk van het “beleidsniveau”. De partij Open VLD die bijvoorbeeld opkomt in Wachtebeke kan fietspaden in de gemeente heel belangrijk vinden, terwijl op Vlaams niveau Open VLD zich veel sterker richt op bredere thema’s zoals de economie en mensen aan het werk krijgen. </a:t>
            </a:r>
          </a:p>
        </p:txBody>
      </p:sp>
      <p:sp>
        <p:nvSpPr>
          <p:cNvPr id="4" name="Tijdelijke aanduiding voor dianummer 3">
            <a:extLst>
              <a:ext uri="{FF2B5EF4-FFF2-40B4-BE49-F238E27FC236}">
                <a16:creationId xmlns:a16="http://schemas.microsoft.com/office/drawing/2014/main" id="{78CBC6DB-61C7-19A6-3726-D6264C64CF9D}"/>
              </a:ext>
            </a:extLst>
          </p:cNvPr>
          <p:cNvSpPr>
            <a:spLocks noGrp="1"/>
          </p:cNvSpPr>
          <p:nvPr>
            <p:ph type="sldNum" sz="quarter" idx="5"/>
          </p:nvPr>
        </p:nvSpPr>
        <p:spPr/>
        <p:txBody>
          <a:bodyPr/>
          <a:lstStyle/>
          <a:p>
            <a:fld id="{2C939073-9887-4888-9ABE-6F1477BB899D}" type="slidenum">
              <a:rPr lang="nl-BE" smtClean="0"/>
              <a:t>7</a:t>
            </a:fld>
            <a:endParaRPr lang="nl-BE"/>
          </a:p>
        </p:txBody>
      </p:sp>
    </p:spTree>
    <p:extLst>
      <p:ext uri="{BB962C8B-B14F-4D97-AF65-F5344CB8AC3E}">
        <p14:creationId xmlns:p14="http://schemas.microsoft.com/office/powerpoint/2010/main" val="335778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FFD2F-63B6-4CC9-DAF5-80F4751F7B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F8823D-F6D1-0474-2F25-1A1429846BD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6D0871-0235-B6A6-6EC3-1E4E2FF10D3F}"/>
              </a:ext>
            </a:extLst>
          </p:cNvPr>
          <p:cNvSpPr>
            <a:spLocks noGrp="1"/>
          </p:cNvSpPr>
          <p:nvPr>
            <p:ph type="body" idx="1"/>
          </p:nvPr>
        </p:nvSpPr>
        <p:spPr/>
        <p:txBody>
          <a:bodyPr/>
          <a:lstStyle/>
          <a:p>
            <a:r>
              <a:rPr lang="nl-BE" b="1" dirty="0"/>
              <a:t>Omkadering – extra</a:t>
            </a:r>
            <a:r>
              <a:rPr lang="nl-BE" dirty="0"/>
              <a:t>: het verschil tussen een lijststem en een voorkeursstem </a:t>
            </a:r>
          </a:p>
          <a:p>
            <a:endParaRPr lang="nl-BE" dirty="0"/>
          </a:p>
          <a:p>
            <a:r>
              <a:rPr lang="nl-BE" dirty="0"/>
              <a:t>Bovendien stemmen we niet alleen voor partijen, maar is het ook mogelijk om een ‘voorkeurstem’ te geven, namelijk aan personen/politici VAN een bepaalde partij. Een politici kan ook nog eigen accenten leggen. Zo kan een politicus van Open VLD het thema energie bijvoorbeeld heel belangrijk vinden. </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Die voorkeursstemmen zijn belangrijker bij de deze lokale verkiezingen, </a:t>
            </a:r>
            <a:r>
              <a:rPr lang="nl-NL" b="0" i="0" dirty="0">
                <a:solidFill>
                  <a:srgbClr val="878786"/>
                </a:solidFill>
                <a:effectLst/>
                <a:latin typeface="Helvetica" panose="020B0604020202020204" pitchFamily="34" charset="0"/>
              </a:rPr>
              <a:t>vanaf 2024 wordt de kandidaat met de meeste voorkeurstemmen in de grootste partij van de coalitie automatisch burgemeester. Of met andere woorden: d</a:t>
            </a:r>
            <a:r>
              <a:rPr lang="nl-NL" b="0" i="0" dirty="0">
                <a:solidFill>
                  <a:srgbClr val="E8473F"/>
                </a:solidFill>
                <a:effectLst/>
                <a:latin typeface="AmpleSoftRegular"/>
              </a:rPr>
              <a:t>e burgemeester zal de stemmenkampioen van de grootste partij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E8473F"/>
              </a:solidFill>
              <a:effectLst/>
              <a:latin typeface="AmpleSoft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E8473F"/>
                </a:solidFill>
                <a:effectLst/>
                <a:latin typeface="AmpleSoftRegular"/>
              </a:rPr>
              <a:t>Meer info? https://bataljong.be/boost-je-kennis/verkiezingen-2024/vlaamse-verkiezingen/onderscheid-verkiezingen-2024 </a:t>
            </a:r>
          </a:p>
          <a:p>
            <a:endParaRPr lang="nl-BE" dirty="0"/>
          </a:p>
        </p:txBody>
      </p:sp>
      <p:sp>
        <p:nvSpPr>
          <p:cNvPr id="4" name="Tijdelijke aanduiding voor dianummer 3">
            <a:extLst>
              <a:ext uri="{FF2B5EF4-FFF2-40B4-BE49-F238E27FC236}">
                <a16:creationId xmlns:a16="http://schemas.microsoft.com/office/drawing/2014/main" id="{2F8F7C9C-DBCD-AE79-4D25-DF6600514CAE}"/>
              </a:ext>
            </a:extLst>
          </p:cNvPr>
          <p:cNvSpPr>
            <a:spLocks noGrp="1"/>
          </p:cNvSpPr>
          <p:nvPr>
            <p:ph type="sldNum" sz="quarter" idx="5"/>
          </p:nvPr>
        </p:nvSpPr>
        <p:spPr/>
        <p:txBody>
          <a:bodyPr/>
          <a:lstStyle/>
          <a:p>
            <a:fld id="{2C939073-9887-4888-9ABE-6F1477BB899D}" type="slidenum">
              <a:rPr lang="nl-BE" smtClean="0"/>
              <a:t>8</a:t>
            </a:fld>
            <a:endParaRPr lang="nl-BE"/>
          </a:p>
        </p:txBody>
      </p:sp>
    </p:spTree>
    <p:extLst>
      <p:ext uri="{BB962C8B-B14F-4D97-AF65-F5344CB8AC3E}">
        <p14:creationId xmlns:p14="http://schemas.microsoft.com/office/powerpoint/2010/main" val="112575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1A74F-95F1-C9EE-0F46-C4BCD49BE9E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AA7BEC7-FE99-5D27-DF82-1E7009CDD73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E352371-34BC-393B-7574-BA0F2CB005E9}"/>
              </a:ext>
            </a:extLst>
          </p:cNvPr>
          <p:cNvSpPr>
            <a:spLocks noGrp="1"/>
          </p:cNvSpPr>
          <p:nvPr>
            <p:ph type="body" idx="1"/>
          </p:nvPr>
        </p:nvSpPr>
        <p:spPr/>
        <p:txBody>
          <a:bodyPr/>
          <a:lstStyle/>
          <a:p>
            <a:r>
              <a:rPr lang="nl-BE" b="1" dirty="0"/>
              <a:t>Omkadering</a:t>
            </a:r>
          </a:p>
          <a:p>
            <a:r>
              <a:rPr lang="nl-BE" dirty="0"/>
              <a:t>Toch, onafhankelijk van beleidsniveau en los van individuele personen, hebben de Vlaamse politieke partijen een eigen “profiel”. Ze onderscheiden zich duidelijk van elkaar. Het is dat algemene beeld van de Vlaamse politieke partijen dat we willen meegeven in deze vorming. </a:t>
            </a:r>
          </a:p>
        </p:txBody>
      </p:sp>
      <p:sp>
        <p:nvSpPr>
          <p:cNvPr id="4" name="Tijdelijke aanduiding voor dianummer 3">
            <a:extLst>
              <a:ext uri="{FF2B5EF4-FFF2-40B4-BE49-F238E27FC236}">
                <a16:creationId xmlns:a16="http://schemas.microsoft.com/office/drawing/2014/main" id="{D199875A-D0DB-B668-7D11-3F9079EC5F14}"/>
              </a:ext>
            </a:extLst>
          </p:cNvPr>
          <p:cNvSpPr>
            <a:spLocks noGrp="1"/>
          </p:cNvSpPr>
          <p:nvPr>
            <p:ph type="sldNum" sz="quarter" idx="5"/>
          </p:nvPr>
        </p:nvSpPr>
        <p:spPr/>
        <p:txBody>
          <a:bodyPr/>
          <a:lstStyle/>
          <a:p>
            <a:fld id="{2C939073-9887-4888-9ABE-6F1477BB899D}" type="slidenum">
              <a:rPr lang="nl-BE" smtClean="0"/>
              <a:t>9</a:t>
            </a:fld>
            <a:endParaRPr lang="nl-BE"/>
          </a:p>
        </p:txBody>
      </p:sp>
    </p:spTree>
    <p:extLst>
      <p:ext uri="{BB962C8B-B14F-4D97-AF65-F5344CB8AC3E}">
        <p14:creationId xmlns:p14="http://schemas.microsoft.com/office/powerpoint/2010/main" val="341158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27935" y="470535"/>
            <a:ext cx="4347210" cy="575310"/>
          </a:xfrm>
          <a:prstGeom prst="rect">
            <a:avLst/>
          </a:prstGeom>
        </p:spPr>
        <p:txBody>
          <a:bodyPr wrap="square" lIns="0" tIns="0" rIns="0" bIns="0">
            <a:spAutoFit/>
          </a:bodyPr>
          <a:lstStyle>
            <a:lvl1pPr>
              <a:defRPr sz="3600" b="0" i="0">
                <a:solidFill>
                  <a:schemeClr val="tx1"/>
                </a:solidFill>
                <a:latin typeface="Calibri"/>
                <a:cs typeface="Calibri"/>
              </a:defRPr>
            </a:lvl1pPr>
          </a:lstStyle>
          <a:p>
            <a:endParaRPr/>
          </a:p>
        </p:txBody>
      </p:sp>
      <p:sp>
        <p:nvSpPr>
          <p:cNvPr id="3" name="Holder 3"/>
          <p:cNvSpPr>
            <a:spLocks noGrp="1"/>
          </p:cNvSpPr>
          <p:nvPr>
            <p:ph type="body" idx="1"/>
          </p:nvPr>
        </p:nvSpPr>
        <p:spPr>
          <a:xfrm>
            <a:off x="530859" y="2662491"/>
            <a:ext cx="11130280" cy="3861434"/>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vrt.be/vrtnws/nl/2019/07/18/politiek-links-en-politiek-rech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iedersstemtelt.be/werkvorme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11.sv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hyperlink" Target="https://iedersstemtelt.be/news_items/4354"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g"/><Relationship Id="rId5" Type="http://schemas.openxmlformats.org/officeDocument/2006/relationships/image" Target="../media/image4.jpg"/><Relationship Id="rId15" Type="http://schemas.openxmlformats.org/officeDocument/2006/relationships/image" Target="../media/image11.svg"/><Relationship Id="rId10" Type="http://schemas.openxmlformats.org/officeDocument/2006/relationships/image" Target="../media/image8.svg"/><Relationship Id="rId4" Type="http://schemas.openxmlformats.org/officeDocument/2006/relationships/image" Target="../media/image39.png"/><Relationship Id="rId9" Type="http://schemas.openxmlformats.org/officeDocument/2006/relationships/image" Target="../media/image7.png"/><Relationship Id="rId1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11.svg"/><Relationship Id="rId12"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8.svg"/><Relationship Id="rId5" Type="http://schemas.openxmlformats.org/officeDocument/2006/relationships/image" Target="../media/image40.png"/><Relationship Id="rId10" Type="http://schemas.openxmlformats.org/officeDocument/2006/relationships/image" Target="../media/image7.png"/><Relationship Id="rId4" Type="http://schemas.openxmlformats.org/officeDocument/2006/relationships/image" Target="../media/image39.pn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4.jpg"/><Relationship Id="rId5" Type="http://schemas.openxmlformats.org/officeDocument/2006/relationships/image" Target="../media/image9.jp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3.sv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4.jpg"/><Relationship Id="rId5" Type="http://schemas.openxmlformats.org/officeDocument/2006/relationships/image" Target="../media/image9.jpg"/><Relationship Id="rId15" Type="http://schemas.openxmlformats.org/officeDocument/2006/relationships/image" Target="../media/image11.sv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3.svg"/><Relationship Id="rId1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39.png"/><Relationship Id="rId12" Type="http://schemas.openxmlformats.org/officeDocument/2006/relationships/image" Target="../media/image13.sv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0.png"/><Relationship Id="rId9" Type="http://schemas.openxmlformats.org/officeDocument/2006/relationships/image" Target="../media/image7.png"/><Relationship Id="rId14" Type="http://schemas.openxmlformats.org/officeDocument/2006/relationships/image" Target="../media/image11.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n-va.be/standpunten/verkiezingen-2024" TargetMode="External"/><Relationship Id="rId3" Type="http://schemas.openxmlformats.org/officeDocument/2006/relationships/hyperlink" Target="https://www.pvda.be/programma" TargetMode="External"/><Relationship Id="rId7" Type="http://schemas.openxmlformats.org/officeDocument/2006/relationships/hyperlink" Target="https://www.openvld.be/verkiezingsprogramma_open_vld" TargetMode="External"/><Relationship Id="rId12"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cdenv.be/verkiezingen_2024" TargetMode="External"/><Relationship Id="rId11" Type="http://schemas.openxmlformats.org/officeDocument/2006/relationships/image" Target="../media/image41.png"/><Relationship Id="rId5" Type="http://schemas.openxmlformats.org/officeDocument/2006/relationships/hyperlink" Target="https://www.vooruit.org/programma-download" TargetMode="External"/><Relationship Id="rId10" Type="http://schemas.openxmlformats.org/officeDocument/2006/relationships/image" Target="../media/image2.png"/><Relationship Id="rId4" Type="http://schemas.openxmlformats.org/officeDocument/2006/relationships/hyperlink" Target="https://www.groen.be/standpunten" TargetMode="External"/><Relationship Id="rId9" Type="http://schemas.openxmlformats.org/officeDocument/2006/relationships/hyperlink" Target="https://www.vlaamsbelang.org/programma"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mediawijs.be/nl/verkiezingen" TargetMode="External"/><Relationship Id="rId7"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standaard.be/cnt/dmf20240315_94392498" TargetMode="External"/><Relationship Id="rId5" Type="http://schemas.openxmlformats.org/officeDocument/2006/relationships/hyperlink" Target="https://www.vrt.be/vrtnws/nl/2019/07/18/politiek-links-en-politiek-rechts/" TargetMode="External"/><Relationship Id="rId4" Type="http://schemas.openxmlformats.org/officeDocument/2006/relationships/hyperlink" Target="https://www.vrt.be/nl/edubox/catalogus/"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www.instagram.com/decheckers_be/" TargetMode="External"/><Relationship Id="rId3" Type="http://schemas.openxmlformats.org/officeDocument/2006/relationships/hyperlink" Target="https://www.demorgen.be/specials/stemchecker/#/" TargetMode="External"/><Relationship Id="rId7" Type="http://schemas.openxmlformats.org/officeDocument/2006/relationships/hyperlink" Target="https://www.standaard.be/linksrechts-test"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vrt.be/nwsnwsnws/nl/stemtest/" TargetMode="External"/><Relationship Id="rId5" Type="http://schemas.openxmlformats.org/officeDocument/2006/relationships/hyperlink" Target="https://m.standaard.be/stemtest" TargetMode="External"/><Relationship Id="rId10" Type="http://schemas.openxmlformats.org/officeDocument/2006/relationships/image" Target="../media/image2.png"/><Relationship Id="rId4" Type="http://schemas.openxmlformats.org/officeDocument/2006/relationships/hyperlink" Target="https://regeringsrobot.be/" TargetMode="External"/><Relationship Id="rId9" Type="http://schemas.openxmlformats.org/officeDocument/2006/relationships/hyperlink" Target="https://vluchtelingenwerk.be/nieuws/test-je-kennis-met-de-grote-migratiequiz"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84238" y="2550907"/>
            <a:ext cx="5705475" cy="1756186"/>
          </a:xfrm>
          <a:prstGeom prst="rect">
            <a:avLst/>
          </a:prstGeom>
        </p:spPr>
        <p:txBody>
          <a:bodyPr vert="horz" wrap="square" lIns="0" tIns="17145" rIns="0" bIns="0" rtlCol="0">
            <a:spAutoFit/>
          </a:bodyPr>
          <a:lstStyle/>
          <a:p>
            <a:pPr marL="12700" marR="5080" indent="-5715" algn="ctr">
              <a:lnSpc>
                <a:spcPct val="107200"/>
              </a:lnSpc>
              <a:spcBef>
                <a:spcPts val="135"/>
              </a:spcBef>
            </a:pPr>
            <a:r>
              <a:rPr lang="nl-BE" sz="5400" b="1" dirty="0">
                <a:latin typeface="Calibri"/>
                <a:cs typeface="Calibri"/>
              </a:rPr>
              <a:t>Een klare kijk op politieke partijen</a:t>
            </a:r>
            <a:endParaRPr sz="5400" dirty="0">
              <a:latin typeface="Calibri"/>
              <a:cs typeface="Calibri"/>
            </a:endParaRPr>
          </a:p>
        </p:txBody>
      </p:sp>
      <p:sp>
        <p:nvSpPr>
          <p:cNvPr id="3" name="object 3"/>
          <p:cNvSpPr/>
          <p:nvPr/>
        </p:nvSpPr>
        <p:spPr>
          <a:xfrm>
            <a:off x="5246114" y="2211260"/>
            <a:ext cx="6181725" cy="8255"/>
          </a:xfrm>
          <a:custGeom>
            <a:avLst/>
            <a:gdLst/>
            <a:ahLst/>
            <a:cxnLst/>
            <a:rect l="l" t="t" r="r" b="b"/>
            <a:pathLst>
              <a:path w="6181725" h="8255">
                <a:moveTo>
                  <a:pt x="0" y="0"/>
                </a:moveTo>
                <a:lnTo>
                  <a:pt x="6181725" y="7874"/>
                </a:lnTo>
              </a:path>
            </a:pathLst>
          </a:custGeom>
          <a:ln w="76200">
            <a:solidFill>
              <a:srgbClr val="000000"/>
            </a:solidFill>
          </a:ln>
        </p:spPr>
        <p:txBody>
          <a:bodyPr wrap="square" lIns="0" tIns="0" rIns="0" bIns="0" rtlCol="0"/>
          <a:lstStyle/>
          <a:p>
            <a:endParaRPr/>
          </a:p>
        </p:txBody>
      </p:sp>
      <p:sp>
        <p:nvSpPr>
          <p:cNvPr id="4" name="object 4"/>
          <p:cNvSpPr/>
          <p:nvPr/>
        </p:nvSpPr>
        <p:spPr>
          <a:xfrm>
            <a:off x="5286375" y="5029200"/>
            <a:ext cx="6181725" cy="8255"/>
          </a:xfrm>
          <a:custGeom>
            <a:avLst/>
            <a:gdLst/>
            <a:ahLst/>
            <a:cxnLst/>
            <a:rect l="l" t="t" r="r" b="b"/>
            <a:pathLst>
              <a:path w="6181725" h="8254">
                <a:moveTo>
                  <a:pt x="0" y="0"/>
                </a:moveTo>
                <a:lnTo>
                  <a:pt x="6181725" y="7874"/>
                </a:lnTo>
              </a:path>
            </a:pathLst>
          </a:custGeom>
          <a:ln w="76200">
            <a:solidFill>
              <a:srgbClr val="000000"/>
            </a:solidFill>
          </a:ln>
        </p:spPr>
        <p:txBody>
          <a:bodyPr wrap="square" lIns="0" tIns="0" rIns="0" bIns="0" rtlCol="0"/>
          <a:lstStyle/>
          <a:p>
            <a:endParaRPr/>
          </a:p>
        </p:txBody>
      </p:sp>
      <p:pic>
        <p:nvPicPr>
          <p:cNvPr id="5" name="object 5"/>
          <p:cNvPicPr/>
          <p:nvPr/>
        </p:nvPicPr>
        <p:blipFill>
          <a:blip r:embed="rId3" cstate="print"/>
          <a:stretch>
            <a:fillRect/>
          </a:stretch>
        </p:blipFill>
        <p:spPr>
          <a:xfrm>
            <a:off x="266700" y="1114425"/>
            <a:ext cx="4629150" cy="4629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E20F-6DC7-BC01-CB3C-6367E6C317F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B83C0D6-52F7-AB99-74C1-ED7EC688A077}"/>
              </a:ext>
            </a:extLst>
          </p:cNvPr>
          <p:cNvSpPr txBox="1">
            <a:spLocks noGrp="1"/>
          </p:cNvSpPr>
          <p:nvPr>
            <p:ph type="title"/>
          </p:nvPr>
        </p:nvSpPr>
        <p:spPr>
          <a:xfrm>
            <a:off x="1981200" y="523875"/>
            <a:ext cx="8153400"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Inleidend groepsgesprek </a:t>
            </a:r>
            <a:r>
              <a:rPr lang="nl-NL" sz="3950" b="1" spc="25" dirty="0">
                <a:latin typeface="Calibri"/>
                <a:cs typeface="Calibri"/>
              </a:rPr>
              <a:t>[Oefening 1]</a:t>
            </a:r>
            <a:endParaRPr lang="nl-NL" sz="3950" dirty="0">
              <a:latin typeface="Calibri"/>
              <a:cs typeface="Calibri"/>
            </a:endParaRPr>
          </a:p>
        </p:txBody>
      </p:sp>
      <p:sp>
        <p:nvSpPr>
          <p:cNvPr id="3" name="object 3">
            <a:extLst>
              <a:ext uri="{FF2B5EF4-FFF2-40B4-BE49-F238E27FC236}">
                <a16:creationId xmlns:a16="http://schemas.microsoft.com/office/drawing/2014/main" id="{41BFCC4F-6855-23D2-D46F-9B2158E55ECD}"/>
              </a:ext>
            </a:extLst>
          </p:cNvPr>
          <p:cNvSpPr txBox="1"/>
          <p:nvPr/>
        </p:nvSpPr>
        <p:spPr>
          <a:xfrm>
            <a:off x="1098867" y="1493837"/>
            <a:ext cx="10347325" cy="1784463"/>
          </a:xfrm>
          <a:prstGeom prst="rect">
            <a:avLst/>
          </a:prstGeom>
        </p:spPr>
        <p:txBody>
          <a:bodyPr vert="horz" wrap="square" lIns="0" tIns="60325" rIns="0" bIns="0" rtlCol="0">
            <a:spAutoFit/>
          </a:bodyPr>
          <a:lstStyle/>
          <a:p>
            <a:endParaRPr lang="nl-NL" sz="2800" dirty="0"/>
          </a:p>
          <a:p>
            <a:pPr marL="457200" indent="-457200">
              <a:buFont typeface="Arial" panose="020B0604020202020204" pitchFamily="34" charset="0"/>
              <a:buChar char="•"/>
            </a:pPr>
            <a:endParaRPr lang="nl-NL" sz="2800" b="1" dirty="0">
              <a:highlight>
                <a:srgbClr val="FFFF00"/>
              </a:highlight>
            </a:endParaRPr>
          </a:p>
          <a:p>
            <a:pPr marL="457200" indent="-457200">
              <a:buFont typeface="Arial" panose="020B0604020202020204" pitchFamily="34" charset="0"/>
              <a:buChar char="•"/>
            </a:pPr>
            <a:endParaRPr lang="nl-NL" sz="2800" dirty="0"/>
          </a:p>
          <a:p>
            <a:pPr marL="0" indent="0">
              <a:buNone/>
            </a:pPr>
            <a:endParaRPr lang="nl-BE" sz="2800" dirty="0"/>
          </a:p>
        </p:txBody>
      </p:sp>
      <p:sp>
        <p:nvSpPr>
          <p:cNvPr id="5" name="object 5">
            <a:extLst>
              <a:ext uri="{FF2B5EF4-FFF2-40B4-BE49-F238E27FC236}">
                <a16:creationId xmlns:a16="http://schemas.microsoft.com/office/drawing/2014/main" id="{ADA1C75D-383C-6725-BAF7-734A39A52ED3}"/>
              </a:ext>
            </a:extLst>
          </p:cNvPr>
          <p:cNvSpPr/>
          <p:nvPr/>
        </p:nvSpPr>
        <p:spPr>
          <a:xfrm>
            <a:off x="498792" y="523875"/>
            <a:ext cx="1200150" cy="5972175"/>
          </a:xfrm>
          <a:custGeom>
            <a:avLst/>
            <a:gdLst/>
            <a:ahLst/>
            <a:cxnLst/>
            <a:rect l="l" t="t" r="r" b="b"/>
            <a:pathLst>
              <a:path w="1200150" h="5972175">
                <a:moveTo>
                  <a:pt x="1200150" y="0"/>
                </a:moveTo>
                <a:lnTo>
                  <a:pt x="0" y="0"/>
                </a:lnTo>
                <a:lnTo>
                  <a:pt x="0" y="5972175"/>
                </a:lnTo>
                <a:lnTo>
                  <a:pt x="1200150" y="5972175"/>
                </a:lnTo>
                <a:lnTo>
                  <a:pt x="1200150" y="0"/>
                </a:lnTo>
                <a:close/>
              </a:path>
            </a:pathLst>
          </a:custGeom>
          <a:solidFill>
            <a:srgbClr val="DFB8F5"/>
          </a:solidFill>
        </p:spPr>
        <p:txBody>
          <a:bodyPr wrap="square" lIns="0" tIns="0" rIns="0" bIns="0" rtlCol="0"/>
          <a:lstStyle/>
          <a:p>
            <a:endParaRPr dirty="0"/>
          </a:p>
        </p:txBody>
      </p:sp>
      <p:sp>
        <p:nvSpPr>
          <p:cNvPr id="7" name="object 2">
            <a:extLst>
              <a:ext uri="{FF2B5EF4-FFF2-40B4-BE49-F238E27FC236}">
                <a16:creationId xmlns:a16="http://schemas.microsoft.com/office/drawing/2014/main" id="{4C8079DC-6683-286D-C46E-0766C699A72C}"/>
              </a:ext>
            </a:extLst>
          </p:cNvPr>
          <p:cNvSpPr/>
          <p:nvPr/>
        </p:nvSpPr>
        <p:spPr>
          <a:xfrm>
            <a:off x="1981200" y="1295400"/>
            <a:ext cx="9372600" cy="5200650"/>
          </a:xfrm>
          <a:custGeom>
            <a:avLst/>
            <a:gdLst/>
            <a:ahLst/>
            <a:cxnLst/>
            <a:rect l="l" t="t" r="r" b="b"/>
            <a:pathLst>
              <a:path w="9410700" h="5972175">
                <a:moveTo>
                  <a:pt x="9410700" y="0"/>
                </a:moveTo>
                <a:lnTo>
                  <a:pt x="0" y="0"/>
                </a:lnTo>
                <a:lnTo>
                  <a:pt x="0" y="5972175"/>
                </a:lnTo>
                <a:lnTo>
                  <a:pt x="9410700" y="5972175"/>
                </a:lnTo>
                <a:lnTo>
                  <a:pt x="9410700" y="0"/>
                </a:lnTo>
                <a:close/>
              </a:path>
            </a:pathLst>
          </a:custGeom>
          <a:solidFill>
            <a:srgbClr val="DFB8F5"/>
          </a:solidFill>
        </p:spPr>
        <p:txBody>
          <a:bodyPr wrap="square" lIns="0" tIns="0" rIns="0" bIns="0" rtlCol="0"/>
          <a:lstStyle/>
          <a:p>
            <a:endParaRPr lang="nl-BE"/>
          </a:p>
        </p:txBody>
      </p:sp>
      <p:sp>
        <p:nvSpPr>
          <p:cNvPr id="10" name="Tekstvak 9">
            <a:extLst>
              <a:ext uri="{FF2B5EF4-FFF2-40B4-BE49-F238E27FC236}">
                <a16:creationId xmlns:a16="http://schemas.microsoft.com/office/drawing/2014/main" id="{6F63ACFF-98D5-F428-B6AA-9FDA2CD1F433}"/>
              </a:ext>
            </a:extLst>
          </p:cNvPr>
          <p:cNvSpPr txBox="1"/>
          <p:nvPr/>
        </p:nvSpPr>
        <p:spPr>
          <a:xfrm>
            <a:off x="1981200" y="1336483"/>
            <a:ext cx="9111933" cy="5940088"/>
          </a:xfrm>
          <a:prstGeom prst="rect">
            <a:avLst/>
          </a:prstGeom>
          <a:noFill/>
        </p:spPr>
        <p:txBody>
          <a:bodyPr wrap="square" rtlCol="0">
            <a:spAutoFit/>
          </a:bodyPr>
          <a:lstStyle/>
          <a:p>
            <a:pPr marL="469900" indent="-457834">
              <a:lnSpc>
                <a:spcPct val="100000"/>
              </a:lnSpc>
              <a:spcBef>
                <a:spcPts val="770"/>
              </a:spcBef>
              <a:buFont typeface="Arial MT"/>
              <a:buChar char="•"/>
              <a:tabLst>
                <a:tab pos="469900" algn="l"/>
                <a:tab pos="470534" algn="l"/>
              </a:tabLst>
            </a:pPr>
            <a:r>
              <a:rPr lang="nl-BE" sz="3600" dirty="0"/>
              <a:t>Ben jij in het verleden gaan stemmen? In België of in land van herkomst? </a:t>
            </a:r>
          </a:p>
          <a:p>
            <a:pPr marL="469900" indent="-457834">
              <a:spcBef>
                <a:spcPts val="770"/>
              </a:spcBef>
              <a:buFont typeface="Arial MT"/>
              <a:buChar char="•"/>
              <a:tabLst>
                <a:tab pos="469900" algn="l"/>
                <a:tab pos="470534" algn="l"/>
              </a:tabLst>
            </a:pPr>
            <a:r>
              <a:rPr lang="nl-BE" sz="3600" dirty="0"/>
              <a:t>Ken jij alle Vlaamse partijen? </a:t>
            </a:r>
            <a:r>
              <a:rPr lang="nl-BE" sz="3600" spc="5" dirty="0">
                <a:cs typeface="Calibri"/>
              </a:rPr>
              <a:t>Wat weet je over de Vlaamse politieke partijen?</a:t>
            </a:r>
          </a:p>
          <a:p>
            <a:pPr marL="469900" indent="-457834">
              <a:spcBef>
                <a:spcPts val="770"/>
              </a:spcBef>
              <a:buFont typeface="Arial MT"/>
              <a:buChar char="•"/>
              <a:tabLst>
                <a:tab pos="469900" algn="l"/>
                <a:tab pos="470534" algn="l"/>
              </a:tabLst>
            </a:pPr>
            <a:r>
              <a:rPr lang="nl-BE" sz="3600" dirty="0"/>
              <a:t>Welke partijen zijn er in jouw land van herkomst? </a:t>
            </a:r>
          </a:p>
          <a:p>
            <a:pPr marL="469900" indent="-457834">
              <a:spcBef>
                <a:spcPts val="770"/>
              </a:spcBef>
              <a:buFont typeface="Arial MT"/>
              <a:buChar char="•"/>
              <a:tabLst>
                <a:tab pos="469900" algn="l"/>
                <a:tab pos="470534" algn="l"/>
              </a:tabLst>
            </a:pPr>
            <a:r>
              <a:rPr lang="nl-BE" sz="3600" dirty="0"/>
              <a:t>Waarom stemde jij in het verleden op bepaalde partijen? </a:t>
            </a:r>
          </a:p>
          <a:p>
            <a:endParaRPr lang="nl-BE" sz="3600" dirty="0"/>
          </a:p>
          <a:p>
            <a:pPr marL="1028700" lvl="1" indent="-571500">
              <a:buFont typeface="Arial" panose="020B0604020202020204" pitchFamily="34" charset="0"/>
              <a:buChar char="•"/>
            </a:pPr>
            <a:endParaRPr lang="nl-BE" sz="3600" dirty="0"/>
          </a:p>
        </p:txBody>
      </p:sp>
      <p:sp>
        <p:nvSpPr>
          <p:cNvPr id="4" name="Tekstvak 3">
            <a:extLst>
              <a:ext uri="{FF2B5EF4-FFF2-40B4-BE49-F238E27FC236}">
                <a16:creationId xmlns:a16="http://schemas.microsoft.com/office/drawing/2014/main" id="{3F7B9F43-4905-36A6-B1C0-DA35C74C480B}"/>
              </a:ext>
            </a:extLst>
          </p:cNvPr>
          <p:cNvSpPr txBox="1"/>
          <p:nvPr/>
        </p:nvSpPr>
        <p:spPr>
          <a:xfrm rot="16200000">
            <a:off x="-1158553" y="2922165"/>
            <a:ext cx="4540102" cy="923330"/>
          </a:xfrm>
          <a:prstGeom prst="rect">
            <a:avLst/>
          </a:prstGeom>
          <a:noFill/>
        </p:spPr>
        <p:txBody>
          <a:bodyPr wrap="square" rtlCol="0">
            <a:spAutoFit/>
          </a:bodyPr>
          <a:lstStyle/>
          <a:p>
            <a:r>
              <a:rPr lang="nl-BE" sz="5400" b="1" dirty="0"/>
              <a:t>Groepsgesprek</a:t>
            </a:r>
          </a:p>
        </p:txBody>
      </p:sp>
    </p:spTree>
    <p:extLst>
      <p:ext uri="{BB962C8B-B14F-4D97-AF65-F5344CB8AC3E}">
        <p14:creationId xmlns:p14="http://schemas.microsoft.com/office/powerpoint/2010/main" val="42211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9627" y="686943"/>
            <a:ext cx="3947173" cy="589905"/>
          </a:xfrm>
          <a:prstGeom prst="rect">
            <a:avLst/>
          </a:prstGeom>
          <a:solidFill>
            <a:srgbClr val="DFB7F5"/>
          </a:solidFill>
        </p:spPr>
        <p:txBody>
          <a:bodyPr vert="horz" wrap="square" lIns="0" tIns="0" rIns="0" bIns="0" rtlCol="0">
            <a:spAutoFit/>
          </a:bodyPr>
          <a:lstStyle/>
          <a:p>
            <a:pPr marL="635">
              <a:lnSpc>
                <a:spcPts val="4630"/>
              </a:lnSpc>
            </a:pPr>
            <a:r>
              <a:rPr lang="nl-BE" sz="3950" b="1" spc="25" dirty="0">
                <a:latin typeface="Calibri"/>
                <a:cs typeface="Calibri"/>
              </a:rPr>
              <a:t>Politieke partijen?</a:t>
            </a:r>
            <a:endParaRPr sz="3950" b="1" dirty="0">
              <a:latin typeface="Calibri"/>
              <a:cs typeface="Calibri"/>
            </a:endParaRPr>
          </a:p>
        </p:txBody>
      </p:sp>
      <p:sp>
        <p:nvSpPr>
          <p:cNvPr id="3" name="object 3"/>
          <p:cNvSpPr txBox="1"/>
          <p:nvPr/>
        </p:nvSpPr>
        <p:spPr>
          <a:xfrm>
            <a:off x="1098867" y="1493837"/>
            <a:ext cx="10347325" cy="4616007"/>
          </a:xfrm>
          <a:prstGeom prst="rect">
            <a:avLst/>
          </a:prstGeom>
        </p:spPr>
        <p:txBody>
          <a:bodyPr vert="horz" wrap="square" lIns="0" tIns="60325" rIns="0" bIns="0" rtlCol="0">
            <a:spAutoFit/>
          </a:bodyPr>
          <a:lstStyle/>
          <a:p>
            <a:pPr marL="469900" indent="-457834">
              <a:lnSpc>
                <a:spcPct val="100000"/>
              </a:lnSpc>
              <a:spcBef>
                <a:spcPts val="710"/>
              </a:spcBef>
              <a:buFont typeface="Arial MT"/>
              <a:buChar char="•"/>
              <a:tabLst>
                <a:tab pos="469900" algn="l"/>
                <a:tab pos="470534" algn="l"/>
              </a:tabLst>
            </a:pPr>
            <a:r>
              <a:rPr lang="nl-NL" sz="2750" spc="20" dirty="0">
                <a:latin typeface="Calibri"/>
                <a:cs typeface="Calibri"/>
              </a:rPr>
              <a:t>Politieke partij = een organisatie die deelneemt aan de verkiezingen met een bepaald programma vanuit een bepaalde ideologie</a:t>
            </a:r>
          </a:p>
          <a:p>
            <a:pPr marL="927100" lvl="1" indent="-457834">
              <a:spcBef>
                <a:spcPts val="710"/>
              </a:spcBef>
              <a:buFont typeface="Arial MT"/>
              <a:buChar char="•"/>
              <a:tabLst>
                <a:tab pos="469900" algn="l"/>
                <a:tab pos="470534" algn="l"/>
              </a:tabLst>
            </a:pPr>
            <a:r>
              <a:rPr lang="nl-NL" sz="2750" spc="20" dirty="0">
                <a:latin typeface="Calibri"/>
                <a:cs typeface="Calibri"/>
              </a:rPr>
              <a:t>Programma: voorstellen voor de samenleving</a:t>
            </a:r>
          </a:p>
          <a:p>
            <a:pPr marL="927100" lvl="1" indent="-457834">
              <a:spcBef>
                <a:spcPts val="710"/>
              </a:spcBef>
              <a:buFont typeface="Arial MT"/>
              <a:buChar char="•"/>
              <a:tabLst>
                <a:tab pos="469900" algn="l"/>
                <a:tab pos="470534" algn="l"/>
              </a:tabLst>
            </a:pPr>
            <a:r>
              <a:rPr lang="nl-NL" sz="2750" spc="20" dirty="0">
                <a:latin typeface="Calibri"/>
                <a:cs typeface="Calibri"/>
              </a:rPr>
              <a:t>Ideologie: visie op de samenleving, mensbeeld </a:t>
            </a:r>
          </a:p>
          <a:p>
            <a:pPr marL="1384300" lvl="2" indent="-457834">
              <a:spcBef>
                <a:spcPts val="710"/>
              </a:spcBef>
              <a:buFont typeface="Arial MT"/>
              <a:buChar char="•"/>
              <a:tabLst>
                <a:tab pos="469900" algn="l"/>
                <a:tab pos="470534" algn="l"/>
              </a:tabLst>
            </a:pPr>
            <a:r>
              <a:rPr lang="nl-NL" sz="2400" spc="20" dirty="0">
                <a:latin typeface="Calibri"/>
                <a:cs typeface="Calibri"/>
              </a:rPr>
              <a:t>SL = verzameling van individuen, en we willen dat iedereen in de toekomst goed voor zichzelf kan zorgen</a:t>
            </a:r>
          </a:p>
          <a:p>
            <a:pPr marL="1384300" lvl="2" indent="-457834">
              <a:spcBef>
                <a:spcPts val="710"/>
              </a:spcBef>
              <a:buFont typeface="Arial MT"/>
              <a:buChar char="•"/>
              <a:tabLst>
                <a:tab pos="469900" algn="l"/>
                <a:tab pos="470534" algn="l"/>
              </a:tabLst>
            </a:pPr>
            <a:r>
              <a:rPr lang="nl-NL" sz="2400" spc="20" dirty="0">
                <a:latin typeface="Calibri"/>
                <a:cs typeface="Calibri"/>
              </a:rPr>
              <a:t>Liberale ideologie, socialistische ideologie, groene ideologie, nationalistische ideologie,…</a:t>
            </a:r>
          </a:p>
          <a:p>
            <a:pPr marL="469900" indent="-457834">
              <a:spcBef>
                <a:spcPts val="710"/>
              </a:spcBef>
              <a:buFont typeface="Arial MT"/>
              <a:buChar char="•"/>
              <a:tabLst>
                <a:tab pos="469900" algn="l"/>
                <a:tab pos="470534" algn="l"/>
              </a:tabLst>
            </a:pPr>
            <a:r>
              <a:rPr lang="nl-NL" sz="2750" spc="20" dirty="0">
                <a:latin typeface="Calibri"/>
                <a:cs typeface="Calibri"/>
              </a:rPr>
              <a:t>Verschillende visies en voorstellen → verschillende politieke partijen</a:t>
            </a:r>
          </a:p>
          <a:p>
            <a:pPr marL="469900" indent="-457834">
              <a:lnSpc>
                <a:spcPct val="100000"/>
              </a:lnSpc>
              <a:spcBef>
                <a:spcPts val="710"/>
              </a:spcBef>
              <a:buFont typeface="Arial MT"/>
              <a:buChar char="•"/>
              <a:tabLst>
                <a:tab pos="469900" algn="l"/>
                <a:tab pos="470534" algn="l"/>
              </a:tabLst>
            </a:pPr>
            <a:r>
              <a:rPr lang="nl-NL" sz="2750" spc="20" dirty="0">
                <a:latin typeface="Calibri"/>
                <a:cs typeface="Calibri"/>
              </a:rPr>
              <a:t>Politieke partijen groeperen kandidaten voor de verkiezingen</a:t>
            </a:r>
          </a:p>
        </p:txBody>
      </p:sp>
      <p:pic>
        <p:nvPicPr>
          <p:cNvPr id="4" name="object 4"/>
          <p:cNvPicPr/>
          <p:nvPr/>
        </p:nvPicPr>
        <p:blipFill>
          <a:blip r:embed="rId3" cstate="print"/>
          <a:stretch>
            <a:fillRect/>
          </a:stretch>
        </p:blipFill>
        <p:spPr>
          <a:xfrm>
            <a:off x="10677525" y="5505450"/>
            <a:ext cx="1200150" cy="12001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E20F-6DC7-BC01-CB3C-6367E6C317F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B83C0D6-52F7-AB99-74C1-ED7EC688A077}"/>
              </a:ext>
            </a:extLst>
          </p:cNvPr>
          <p:cNvSpPr txBox="1">
            <a:spLocks noGrp="1"/>
          </p:cNvSpPr>
          <p:nvPr>
            <p:ph type="title"/>
          </p:nvPr>
        </p:nvSpPr>
        <p:spPr>
          <a:xfrm>
            <a:off x="1981200" y="523875"/>
            <a:ext cx="8153400"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Onze eigen partij </a:t>
            </a:r>
            <a:r>
              <a:rPr lang="nl-NL" sz="3950" b="1" spc="25" dirty="0">
                <a:latin typeface="Calibri"/>
                <a:cs typeface="Calibri"/>
              </a:rPr>
              <a:t>[Oefening 2]</a:t>
            </a:r>
            <a:endParaRPr lang="nl-NL" sz="3950" dirty="0">
              <a:latin typeface="Calibri"/>
              <a:cs typeface="Calibri"/>
            </a:endParaRPr>
          </a:p>
        </p:txBody>
      </p:sp>
      <p:sp>
        <p:nvSpPr>
          <p:cNvPr id="3" name="object 3">
            <a:extLst>
              <a:ext uri="{FF2B5EF4-FFF2-40B4-BE49-F238E27FC236}">
                <a16:creationId xmlns:a16="http://schemas.microsoft.com/office/drawing/2014/main" id="{41BFCC4F-6855-23D2-D46F-9B2158E55ECD}"/>
              </a:ext>
            </a:extLst>
          </p:cNvPr>
          <p:cNvSpPr txBox="1"/>
          <p:nvPr/>
        </p:nvSpPr>
        <p:spPr>
          <a:xfrm>
            <a:off x="1098867" y="1493837"/>
            <a:ext cx="10347325" cy="1784463"/>
          </a:xfrm>
          <a:prstGeom prst="rect">
            <a:avLst/>
          </a:prstGeom>
        </p:spPr>
        <p:txBody>
          <a:bodyPr vert="horz" wrap="square" lIns="0" tIns="60325" rIns="0" bIns="0" rtlCol="0">
            <a:spAutoFit/>
          </a:bodyPr>
          <a:lstStyle/>
          <a:p>
            <a:endParaRPr lang="nl-NL" sz="2800" dirty="0"/>
          </a:p>
          <a:p>
            <a:pPr marL="457200" indent="-457200">
              <a:buFont typeface="Arial" panose="020B0604020202020204" pitchFamily="34" charset="0"/>
              <a:buChar char="•"/>
            </a:pPr>
            <a:endParaRPr lang="nl-NL" sz="2800" b="1" dirty="0">
              <a:highlight>
                <a:srgbClr val="FFFF00"/>
              </a:highlight>
            </a:endParaRPr>
          </a:p>
          <a:p>
            <a:pPr marL="457200" indent="-457200">
              <a:buFont typeface="Arial" panose="020B0604020202020204" pitchFamily="34" charset="0"/>
              <a:buChar char="•"/>
            </a:pPr>
            <a:endParaRPr lang="nl-NL" sz="2800" dirty="0"/>
          </a:p>
          <a:p>
            <a:pPr marL="0" indent="0">
              <a:buNone/>
            </a:pPr>
            <a:endParaRPr lang="nl-BE" sz="2800" dirty="0"/>
          </a:p>
        </p:txBody>
      </p:sp>
      <p:sp>
        <p:nvSpPr>
          <p:cNvPr id="5" name="object 5">
            <a:extLst>
              <a:ext uri="{FF2B5EF4-FFF2-40B4-BE49-F238E27FC236}">
                <a16:creationId xmlns:a16="http://schemas.microsoft.com/office/drawing/2014/main" id="{ADA1C75D-383C-6725-BAF7-734A39A52ED3}"/>
              </a:ext>
            </a:extLst>
          </p:cNvPr>
          <p:cNvSpPr/>
          <p:nvPr/>
        </p:nvSpPr>
        <p:spPr>
          <a:xfrm>
            <a:off x="498792" y="523875"/>
            <a:ext cx="1200150" cy="5972175"/>
          </a:xfrm>
          <a:custGeom>
            <a:avLst/>
            <a:gdLst/>
            <a:ahLst/>
            <a:cxnLst/>
            <a:rect l="l" t="t" r="r" b="b"/>
            <a:pathLst>
              <a:path w="1200150" h="5972175">
                <a:moveTo>
                  <a:pt x="1200150" y="0"/>
                </a:moveTo>
                <a:lnTo>
                  <a:pt x="0" y="0"/>
                </a:lnTo>
                <a:lnTo>
                  <a:pt x="0" y="5972175"/>
                </a:lnTo>
                <a:lnTo>
                  <a:pt x="1200150" y="5972175"/>
                </a:lnTo>
                <a:lnTo>
                  <a:pt x="1200150" y="0"/>
                </a:lnTo>
                <a:close/>
              </a:path>
            </a:pathLst>
          </a:custGeom>
          <a:solidFill>
            <a:srgbClr val="DFB8F5"/>
          </a:solidFill>
        </p:spPr>
        <p:txBody>
          <a:bodyPr wrap="square" lIns="0" tIns="0" rIns="0" bIns="0" rtlCol="0"/>
          <a:lstStyle/>
          <a:p>
            <a:endParaRPr dirty="0"/>
          </a:p>
        </p:txBody>
      </p:sp>
      <p:sp>
        <p:nvSpPr>
          <p:cNvPr id="7" name="object 2">
            <a:extLst>
              <a:ext uri="{FF2B5EF4-FFF2-40B4-BE49-F238E27FC236}">
                <a16:creationId xmlns:a16="http://schemas.microsoft.com/office/drawing/2014/main" id="{4C8079DC-6683-286D-C46E-0766C699A72C}"/>
              </a:ext>
            </a:extLst>
          </p:cNvPr>
          <p:cNvSpPr/>
          <p:nvPr/>
        </p:nvSpPr>
        <p:spPr>
          <a:xfrm>
            <a:off x="1981200" y="1295400"/>
            <a:ext cx="9372600" cy="5200650"/>
          </a:xfrm>
          <a:custGeom>
            <a:avLst/>
            <a:gdLst/>
            <a:ahLst/>
            <a:cxnLst/>
            <a:rect l="l" t="t" r="r" b="b"/>
            <a:pathLst>
              <a:path w="9410700" h="5972175">
                <a:moveTo>
                  <a:pt x="9410700" y="0"/>
                </a:moveTo>
                <a:lnTo>
                  <a:pt x="0" y="0"/>
                </a:lnTo>
                <a:lnTo>
                  <a:pt x="0" y="5972175"/>
                </a:lnTo>
                <a:lnTo>
                  <a:pt x="9410700" y="5972175"/>
                </a:lnTo>
                <a:lnTo>
                  <a:pt x="9410700" y="0"/>
                </a:lnTo>
                <a:close/>
              </a:path>
            </a:pathLst>
          </a:custGeom>
          <a:solidFill>
            <a:srgbClr val="DFB8F5"/>
          </a:solidFill>
        </p:spPr>
        <p:txBody>
          <a:bodyPr wrap="square" lIns="0" tIns="0" rIns="0" bIns="0" rtlCol="0"/>
          <a:lstStyle/>
          <a:p>
            <a:endParaRPr lang="nl-BE"/>
          </a:p>
        </p:txBody>
      </p:sp>
      <p:sp>
        <p:nvSpPr>
          <p:cNvPr id="10" name="Tekstvak 9">
            <a:extLst>
              <a:ext uri="{FF2B5EF4-FFF2-40B4-BE49-F238E27FC236}">
                <a16:creationId xmlns:a16="http://schemas.microsoft.com/office/drawing/2014/main" id="{6F63ACFF-98D5-F428-B6AA-9FDA2CD1F433}"/>
              </a:ext>
            </a:extLst>
          </p:cNvPr>
          <p:cNvSpPr txBox="1"/>
          <p:nvPr/>
        </p:nvSpPr>
        <p:spPr>
          <a:xfrm>
            <a:off x="1981200" y="1336483"/>
            <a:ext cx="9111933" cy="4755148"/>
          </a:xfrm>
          <a:prstGeom prst="rect">
            <a:avLst/>
          </a:prstGeom>
          <a:noFill/>
        </p:spPr>
        <p:txBody>
          <a:bodyPr wrap="square" rtlCol="0">
            <a:spAutoFit/>
          </a:bodyPr>
          <a:lstStyle/>
          <a:p>
            <a:pPr marL="354965" indent="-342900">
              <a:lnSpc>
                <a:spcPct val="100000"/>
              </a:lnSpc>
              <a:spcBef>
                <a:spcPts val="850"/>
              </a:spcBef>
              <a:buSzPct val="65454"/>
              <a:buFont typeface="Arial MT"/>
              <a:buChar char="•"/>
              <a:tabLst>
                <a:tab pos="354965" algn="l"/>
                <a:tab pos="355600" algn="l"/>
              </a:tabLst>
            </a:pPr>
            <a:r>
              <a:rPr lang="nl-NL" sz="3600" spc="-5" dirty="0">
                <a:latin typeface="Calibri"/>
                <a:cs typeface="Calibri"/>
              </a:rPr>
              <a:t>Verdeling in kleine groepjes (3 à 4 personen)</a:t>
            </a:r>
          </a:p>
          <a:p>
            <a:pPr marL="354965" indent="-342900">
              <a:lnSpc>
                <a:spcPct val="100000"/>
              </a:lnSpc>
              <a:spcBef>
                <a:spcPts val="850"/>
              </a:spcBef>
              <a:buSzPct val="65454"/>
              <a:buFont typeface="Arial MT"/>
              <a:buChar char="•"/>
              <a:tabLst>
                <a:tab pos="354965" algn="l"/>
                <a:tab pos="355600" algn="l"/>
              </a:tabLst>
            </a:pPr>
            <a:r>
              <a:rPr lang="nl-NL" sz="3600" spc="-5" dirty="0">
                <a:latin typeface="Calibri"/>
                <a:cs typeface="Calibri"/>
              </a:rPr>
              <a:t>Vorm je eigen partij (geef deze gerust een leuke naam)</a:t>
            </a:r>
          </a:p>
          <a:p>
            <a:pPr marL="354965" indent="-342900">
              <a:lnSpc>
                <a:spcPct val="100000"/>
              </a:lnSpc>
              <a:spcBef>
                <a:spcPts val="850"/>
              </a:spcBef>
              <a:buSzPct val="65454"/>
              <a:buFont typeface="Arial MT"/>
              <a:buChar char="•"/>
              <a:tabLst>
                <a:tab pos="354965" algn="l"/>
                <a:tab pos="355600" algn="l"/>
              </a:tabLst>
            </a:pPr>
            <a:r>
              <a:rPr lang="nl-NL" sz="3600" spc="-5" dirty="0">
                <a:latin typeface="Calibri"/>
                <a:cs typeface="Calibri"/>
              </a:rPr>
              <a:t>Kies een of meerdere richtvragen uit de lijst, en probeer tot een gezamenlijk standpunt te komen</a:t>
            </a:r>
          </a:p>
          <a:p>
            <a:endParaRPr lang="nl-BE" sz="3600" dirty="0"/>
          </a:p>
          <a:p>
            <a:pPr marL="1028700" lvl="1" indent="-571500">
              <a:buFont typeface="Arial" panose="020B0604020202020204" pitchFamily="34" charset="0"/>
              <a:buChar char="•"/>
            </a:pPr>
            <a:endParaRPr lang="nl-BE" sz="3600" dirty="0"/>
          </a:p>
        </p:txBody>
      </p:sp>
      <p:sp>
        <p:nvSpPr>
          <p:cNvPr id="4" name="Tekstvak 3">
            <a:extLst>
              <a:ext uri="{FF2B5EF4-FFF2-40B4-BE49-F238E27FC236}">
                <a16:creationId xmlns:a16="http://schemas.microsoft.com/office/drawing/2014/main" id="{3F7B9F43-4905-36A6-B1C0-DA35C74C480B}"/>
              </a:ext>
            </a:extLst>
          </p:cNvPr>
          <p:cNvSpPr txBox="1"/>
          <p:nvPr/>
        </p:nvSpPr>
        <p:spPr>
          <a:xfrm rot="16200000">
            <a:off x="-1453505" y="2627213"/>
            <a:ext cx="5130006" cy="923330"/>
          </a:xfrm>
          <a:prstGeom prst="rect">
            <a:avLst/>
          </a:prstGeom>
          <a:noFill/>
        </p:spPr>
        <p:txBody>
          <a:bodyPr wrap="square" rtlCol="0">
            <a:spAutoFit/>
          </a:bodyPr>
          <a:lstStyle/>
          <a:p>
            <a:r>
              <a:rPr lang="nl-BE" sz="5400" b="1" dirty="0"/>
              <a:t>Groepsoefening</a:t>
            </a:r>
          </a:p>
        </p:txBody>
      </p:sp>
      <p:grpSp>
        <p:nvGrpSpPr>
          <p:cNvPr id="6" name="object 5">
            <a:extLst>
              <a:ext uri="{FF2B5EF4-FFF2-40B4-BE49-F238E27FC236}">
                <a16:creationId xmlns:a16="http://schemas.microsoft.com/office/drawing/2014/main" id="{DCEFE15F-E881-EB38-2BBA-9DFC475978AF}"/>
              </a:ext>
            </a:extLst>
          </p:cNvPr>
          <p:cNvGrpSpPr/>
          <p:nvPr/>
        </p:nvGrpSpPr>
        <p:grpSpPr>
          <a:xfrm>
            <a:off x="6647708" y="4352925"/>
            <a:ext cx="5448300" cy="2505075"/>
            <a:chOff x="4219575" y="4152900"/>
            <a:chExt cx="5448300" cy="2505075"/>
          </a:xfrm>
        </p:grpSpPr>
        <p:sp>
          <p:nvSpPr>
            <p:cNvPr id="8" name="object 6">
              <a:extLst>
                <a:ext uri="{FF2B5EF4-FFF2-40B4-BE49-F238E27FC236}">
                  <a16:creationId xmlns:a16="http://schemas.microsoft.com/office/drawing/2014/main" id="{5DD4A2C9-FE76-7742-4773-6EE6D016B942}"/>
                </a:ext>
              </a:extLst>
            </p:cNvPr>
            <p:cNvSpPr/>
            <p:nvPr/>
          </p:nvSpPr>
          <p:spPr>
            <a:xfrm>
              <a:off x="7124700" y="4152900"/>
              <a:ext cx="2543175" cy="2505075"/>
            </a:xfrm>
            <a:custGeom>
              <a:avLst/>
              <a:gdLst/>
              <a:ahLst/>
              <a:cxnLst/>
              <a:rect l="l" t="t" r="r" b="b"/>
              <a:pathLst>
                <a:path w="2543175" h="2505075">
                  <a:moveTo>
                    <a:pt x="1271651" y="0"/>
                  </a:moveTo>
                  <a:lnTo>
                    <a:pt x="1222873" y="904"/>
                  </a:lnTo>
                  <a:lnTo>
                    <a:pt x="1174561" y="3596"/>
                  </a:lnTo>
                  <a:lnTo>
                    <a:pt x="1126745" y="8043"/>
                  </a:lnTo>
                  <a:lnTo>
                    <a:pt x="1079460" y="14213"/>
                  </a:lnTo>
                  <a:lnTo>
                    <a:pt x="1032738" y="22072"/>
                  </a:lnTo>
                  <a:lnTo>
                    <a:pt x="986612" y="31590"/>
                  </a:lnTo>
                  <a:lnTo>
                    <a:pt x="941116" y="42732"/>
                  </a:lnTo>
                  <a:lnTo>
                    <a:pt x="896281" y="55468"/>
                  </a:lnTo>
                  <a:lnTo>
                    <a:pt x="852141" y="69764"/>
                  </a:lnTo>
                  <a:lnTo>
                    <a:pt x="808729" y="85587"/>
                  </a:lnTo>
                  <a:lnTo>
                    <a:pt x="766078" y="102907"/>
                  </a:lnTo>
                  <a:lnTo>
                    <a:pt x="724221" y="121689"/>
                  </a:lnTo>
                  <a:lnTo>
                    <a:pt x="683190" y="141902"/>
                  </a:lnTo>
                  <a:lnTo>
                    <a:pt x="643019" y="163513"/>
                  </a:lnTo>
                  <a:lnTo>
                    <a:pt x="603740" y="186489"/>
                  </a:lnTo>
                  <a:lnTo>
                    <a:pt x="565387" y="210799"/>
                  </a:lnTo>
                  <a:lnTo>
                    <a:pt x="527992" y="236410"/>
                  </a:lnTo>
                  <a:lnTo>
                    <a:pt x="491589" y="263289"/>
                  </a:lnTo>
                  <a:lnTo>
                    <a:pt x="456210" y="291404"/>
                  </a:lnTo>
                  <a:lnTo>
                    <a:pt x="421888" y="320723"/>
                  </a:lnTo>
                  <a:lnTo>
                    <a:pt x="388656" y="351213"/>
                  </a:lnTo>
                  <a:lnTo>
                    <a:pt x="356547" y="382841"/>
                  </a:lnTo>
                  <a:lnTo>
                    <a:pt x="325594" y="415576"/>
                  </a:lnTo>
                  <a:lnTo>
                    <a:pt x="295830" y="449384"/>
                  </a:lnTo>
                  <a:lnTo>
                    <a:pt x="267287" y="484233"/>
                  </a:lnTo>
                  <a:lnTo>
                    <a:pt x="240000" y="520092"/>
                  </a:lnTo>
                  <a:lnTo>
                    <a:pt x="214000" y="556926"/>
                  </a:lnTo>
                  <a:lnTo>
                    <a:pt x="189321" y="594705"/>
                  </a:lnTo>
                  <a:lnTo>
                    <a:pt x="165995" y="633395"/>
                  </a:lnTo>
                  <a:lnTo>
                    <a:pt x="144056" y="672965"/>
                  </a:lnTo>
                  <a:lnTo>
                    <a:pt x="123536" y="713380"/>
                  </a:lnTo>
                  <a:lnTo>
                    <a:pt x="104469" y="754611"/>
                  </a:lnTo>
                  <a:lnTo>
                    <a:pt x="86887" y="796622"/>
                  </a:lnTo>
                  <a:lnTo>
                    <a:pt x="70823" y="839384"/>
                  </a:lnTo>
                  <a:lnTo>
                    <a:pt x="56310" y="882862"/>
                  </a:lnTo>
                  <a:lnTo>
                    <a:pt x="43381" y="927024"/>
                  </a:lnTo>
                  <a:lnTo>
                    <a:pt x="32069" y="971839"/>
                  </a:lnTo>
                  <a:lnTo>
                    <a:pt x="22407" y="1017273"/>
                  </a:lnTo>
                  <a:lnTo>
                    <a:pt x="14428" y="1063294"/>
                  </a:lnTo>
                  <a:lnTo>
                    <a:pt x="8165" y="1109870"/>
                  </a:lnTo>
                  <a:lnTo>
                    <a:pt x="3651" y="1156968"/>
                  </a:lnTo>
                  <a:lnTo>
                    <a:pt x="918" y="1204555"/>
                  </a:lnTo>
                  <a:lnTo>
                    <a:pt x="0" y="1252601"/>
                  </a:lnTo>
                  <a:lnTo>
                    <a:pt x="918" y="1300640"/>
                  </a:lnTo>
                  <a:lnTo>
                    <a:pt x="3651" y="1348223"/>
                  </a:lnTo>
                  <a:lnTo>
                    <a:pt x="8165" y="1395316"/>
                  </a:lnTo>
                  <a:lnTo>
                    <a:pt x="14428" y="1441887"/>
                  </a:lnTo>
                  <a:lnTo>
                    <a:pt x="22407" y="1487903"/>
                  </a:lnTo>
                  <a:lnTo>
                    <a:pt x="32069" y="1533332"/>
                  </a:lnTo>
                  <a:lnTo>
                    <a:pt x="43381" y="1578142"/>
                  </a:lnTo>
                  <a:lnTo>
                    <a:pt x="56310" y="1622300"/>
                  </a:lnTo>
                  <a:lnTo>
                    <a:pt x="70823" y="1665773"/>
                  </a:lnTo>
                  <a:lnTo>
                    <a:pt x="86887" y="1708530"/>
                  </a:lnTo>
                  <a:lnTo>
                    <a:pt x="104469" y="1750537"/>
                  </a:lnTo>
                  <a:lnTo>
                    <a:pt x="123536" y="1791763"/>
                  </a:lnTo>
                  <a:lnTo>
                    <a:pt x="144056" y="1832175"/>
                  </a:lnTo>
                  <a:lnTo>
                    <a:pt x="165995" y="1871740"/>
                  </a:lnTo>
                  <a:lnTo>
                    <a:pt x="189321" y="1910427"/>
                  </a:lnTo>
                  <a:lnTo>
                    <a:pt x="214000" y="1948202"/>
                  </a:lnTo>
                  <a:lnTo>
                    <a:pt x="240000" y="1985033"/>
                  </a:lnTo>
                  <a:lnTo>
                    <a:pt x="267287" y="2020887"/>
                  </a:lnTo>
                  <a:lnTo>
                    <a:pt x="295830" y="2055733"/>
                  </a:lnTo>
                  <a:lnTo>
                    <a:pt x="325594" y="2089538"/>
                  </a:lnTo>
                  <a:lnTo>
                    <a:pt x="356547" y="2122269"/>
                  </a:lnTo>
                  <a:lnTo>
                    <a:pt x="388656" y="2153895"/>
                  </a:lnTo>
                  <a:lnTo>
                    <a:pt x="421888" y="2184381"/>
                  </a:lnTo>
                  <a:lnTo>
                    <a:pt x="456210" y="2213697"/>
                  </a:lnTo>
                  <a:lnTo>
                    <a:pt x="491589" y="2241809"/>
                  </a:lnTo>
                  <a:lnTo>
                    <a:pt x="527992" y="2268686"/>
                  </a:lnTo>
                  <a:lnTo>
                    <a:pt x="565387" y="2294294"/>
                  </a:lnTo>
                  <a:lnTo>
                    <a:pt x="603740" y="2318602"/>
                  </a:lnTo>
                  <a:lnTo>
                    <a:pt x="643019" y="2341577"/>
                  </a:lnTo>
                  <a:lnTo>
                    <a:pt x="683190" y="2363186"/>
                  </a:lnTo>
                  <a:lnTo>
                    <a:pt x="724221" y="2383396"/>
                  </a:lnTo>
                  <a:lnTo>
                    <a:pt x="766078" y="2402177"/>
                  </a:lnTo>
                  <a:lnTo>
                    <a:pt x="808729" y="2419495"/>
                  </a:lnTo>
                  <a:lnTo>
                    <a:pt x="852141" y="2435317"/>
                  </a:lnTo>
                  <a:lnTo>
                    <a:pt x="896281" y="2449611"/>
                  </a:lnTo>
                  <a:lnTo>
                    <a:pt x="941116" y="2462346"/>
                  </a:lnTo>
                  <a:lnTo>
                    <a:pt x="986612" y="2473487"/>
                  </a:lnTo>
                  <a:lnTo>
                    <a:pt x="1032738" y="2483004"/>
                  </a:lnTo>
                  <a:lnTo>
                    <a:pt x="1079460" y="2490863"/>
                  </a:lnTo>
                  <a:lnTo>
                    <a:pt x="1126745" y="2497032"/>
                  </a:lnTo>
                  <a:lnTo>
                    <a:pt x="1174561" y="2501478"/>
                  </a:lnTo>
                  <a:lnTo>
                    <a:pt x="1222873" y="2504170"/>
                  </a:lnTo>
                  <a:lnTo>
                    <a:pt x="1271651" y="2505075"/>
                  </a:lnTo>
                  <a:lnTo>
                    <a:pt x="1320419" y="2504170"/>
                  </a:lnTo>
                  <a:lnTo>
                    <a:pt x="1368723" y="2501478"/>
                  </a:lnTo>
                  <a:lnTo>
                    <a:pt x="1416531" y="2497032"/>
                  </a:lnTo>
                  <a:lnTo>
                    <a:pt x="1463809" y="2490863"/>
                  </a:lnTo>
                  <a:lnTo>
                    <a:pt x="1510523" y="2483004"/>
                  </a:lnTo>
                  <a:lnTo>
                    <a:pt x="1556642" y="2473487"/>
                  </a:lnTo>
                  <a:lnTo>
                    <a:pt x="1602133" y="2462346"/>
                  </a:lnTo>
                  <a:lnTo>
                    <a:pt x="1646961" y="2449611"/>
                  </a:lnTo>
                  <a:lnTo>
                    <a:pt x="1691095" y="2435317"/>
                  </a:lnTo>
                  <a:lnTo>
                    <a:pt x="1734502" y="2419495"/>
                  </a:lnTo>
                  <a:lnTo>
                    <a:pt x="1777148" y="2402177"/>
                  </a:lnTo>
                  <a:lnTo>
                    <a:pt x="1819001" y="2383396"/>
                  </a:lnTo>
                  <a:lnTo>
                    <a:pt x="1860027" y="2363186"/>
                  </a:lnTo>
                  <a:lnTo>
                    <a:pt x="1900194" y="2341577"/>
                  </a:lnTo>
                  <a:lnTo>
                    <a:pt x="1939469" y="2318602"/>
                  </a:lnTo>
                  <a:lnTo>
                    <a:pt x="1977818" y="2294294"/>
                  </a:lnTo>
                  <a:lnTo>
                    <a:pt x="2015210" y="2268686"/>
                  </a:lnTo>
                  <a:lnTo>
                    <a:pt x="2051610" y="2241809"/>
                  </a:lnTo>
                  <a:lnTo>
                    <a:pt x="2086986" y="2213697"/>
                  </a:lnTo>
                  <a:lnTo>
                    <a:pt x="2121306" y="2184381"/>
                  </a:lnTo>
                  <a:lnTo>
                    <a:pt x="2154535" y="2153895"/>
                  </a:lnTo>
                  <a:lnTo>
                    <a:pt x="2186642" y="2122269"/>
                  </a:lnTo>
                  <a:lnTo>
                    <a:pt x="2217593" y="2089538"/>
                  </a:lnTo>
                  <a:lnTo>
                    <a:pt x="2247355" y="2055733"/>
                  </a:lnTo>
                  <a:lnTo>
                    <a:pt x="2275896" y="2020887"/>
                  </a:lnTo>
                  <a:lnTo>
                    <a:pt x="2303182" y="1985033"/>
                  </a:lnTo>
                  <a:lnTo>
                    <a:pt x="2329181" y="1948202"/>
                  </a:lnTo>
                  <a:lnTo>
                    <a:pt x="2353859" y="1910427"/>
                  </a:lnTo>
                  <a:lnTo>
                    <a:pt x="2377183" y="1871740"/>
                  </a:lnTo>
                  <a:lnTo>
                    <a:pt x="2399122" y="1832175"/>
                  </a:lnTo>
                  <a:lnTo>
                    <a:pt x="2419641" y="1791763"/>
                  </a:lnTo>
                  <a:lnTo>
                    <a:pt x="2438707" y="1750537"/>
                  </a:lnTo>
                  <a:lnTo>
                    <a:pt x="2456289" y="1708530"/>
                  </a:lnTo>
                  <a:lnTo>
                    <a:pt x="2472353" y="1665773"/>
                  </a:lnTo>
                  <a:lnTo>
                    <a:pt x="2486865" y="1622300"/>
                  </a:lnTo>
                  <a:lnTo>
                    <a:pt x="2499794" y="1578142"/>
                  </a:lnTo>
                  <a:lnTo>
                    <a:pt x="2511105" y="1533332"/>
                  </a:lnTo>
                  <a:lnTo>
                    <a:pt x="2520767" y="1487903"/>
                  </a:lnTo>
                  <a:lnTo>
                    <a:pt x="2528746" y="1441887"/>
                  </a:lnTo>
                  <a:lnTo>
                    <a:pt x="2535009" y="1395316"/>
                  </a:lnTo>
                  <a:lnTo>
                    <a:pt x="2539523" y="1348223"/>
                  </a:lnTo>
                  <a:lnTo>
                    <a:pt x="2542256" y="1300640"/>
                  </a:lnTo>
                  <a:lnTo>
                    <a:pt x="2543175" y="1252601"/>
                  </a:lnTo>
                  <a:lnTo>
                    <a:pt x="2542256" y="1204555"/>
                  </a:lnTo>
                  <a:lnTo>
                    <a:pt x="2539523" y="1156968"/>
                  </a:lnTo>
                  <a:lnTo>
                    <a:pt x="2535009" y="1109870"/>
                  </a:lnTo>
                  <a:lnTo>
                    <a:pt x="2528746" y="1063294"/>
                  </a:lnTo>
                  <a:lnTo>
                    <a:pt x="2520767" y="1017273"/>
                  </a:lnTo>
                  <a:lnTo>
                    <a:pt x="2511105" y="971839"/>
                  </a:lnTo>
                  <a:lnTo>
                    <a:pt x="2499794" y="927024"/>
                  </a:lnTo>
                  <a:lnTo>
                    <a:pt x="2486865" y="882862"/>
                  </a:lnTo>
                  <a:lnTo>
                    <a:pt x="2472353" y="839384"/>
                  </a:lnTo>
                  <a:lnTo>
                    <a:pt x="2456289" y="796622"/>
                  </a:lnTo>
                  <a:lnTo>
                    <a:pt x="2438707" y="754611"/>
                  </a:lnTo>
                  <a:lnTo>
                    <a:pt x="2419641" y="713380"/>
                  </a:lnTo>
                  <a:lnTo>
                    <a:pt x="2399122" y="672965"/>
                  </a:lnTo>
                  <a:lnTo>
                    <a:pt x="2377183" y="633395"/>
                  </a:lnTo>
                  <a:lnTo>
                    <a:pt x="2353859" y="594705"/>
                  </a:lnTo>
                  <a:lnTo>
                    <a:pt x="2329181" y="556926"/>
                  </a:lnTo>
                  <a:lnTo>
                    <a:pt x="2303182" y="520092"/>
                  </a:lnTo>
                  <a:lnTo>
                    <a:pt x="2275896" y="484233"/>
                  </a:lnTo>
                  <a:lnTo>
                    <a:pt x="2247355" y="449384"/>
                  </a:lnTo>
                  <a:lnTo>
                    <a:pt x="2217593" y="415576"/>
                  </a:lnTo>
                  <a:lnTo>
                    <a:pt x="2186642" y="382841"/>
                  </a:lnTo>
                  <a:lnTo>
                    <a:pt x="2154535" y="351213"/>
                  </a:lnTo>
                  <a:lnTo>
                    <a:pt x="2121306" y="320723"/>
                  </a:lnTo>
                  <a:lnTo>
                    <a:pt x="2086986" y="291404"/>
                  </a:lnTo>
                  <a:lnTo>
                    <a:pt x="2051610" y="263289"/>
                  </a:lnTo>
                  <a:lnTo>
                    <a:pt x="2015210" y="236410"/>
                  </a:lnTo>
                  <a:lnTo>
                    <a:pt x="1977818" y="210799"/>
                  </a:lnTo>
                  <a:lnTo>
                    <a:pt x="1939469" y="186489"/>
                  </a:lnTo>
                  <a:lnTo>
                    <a:pt x="1900194" y="163513"/>
                  </a:lnTo>
                  <a:lnTo>
                    <a:pt x="1860027" y="141902"/>
                  </a:lnTo>
                  <a:lnTo>
                    <a:pt x="1819001" y="121689"/>
                  </a:lnTo>
                  <a:lnTo>
                    <a:pt x="1777148" y="102907"/>
                  </a:lnTo>
                  <a:lnTo>
                    <a:pt x="1734502" y="85587"/>
                  </a:lnTo>
                  <a:lnTo>
                    <a:pt x="1691095" y="69764"/>
                  </a:lnTo>
                  <a:lnTo>
                    <a:pt x="1646961" y="55468"/>
                  </a:lnTo>
                  <a:lnTo>
                    <a:pt x="1602133" y="42732"/>
                  </a:lnTo>
                  <a:lnTo>
                    <a:pt x="1556642" y="31590"/>
                  </a:lnTo>
                  <a:lnTo>
                    <a:pt x="1510523" y="22072"/>
                  </a:lnTo>
                  <a:lnTo>
                    <a:pt x="1463809" y="14213"/>
                  </a:lnTo>
                  <a:lnTo>
                    <a:pt x="1416531" y="8043"/>
                  </a:lnTo>
                  <a:lnTo>
                    <a:pt x="1368723" y="3596"/>
                  </a:lnTo>
                  <a:lnTo>
                    <a:pt x="1320419" y="904"/>
                  </a:lnTo>
                  <a:lnTo>
                    <a:pt x="1271651" y="0"/>
                  </a:lnTo>
                  <a:close/>
                </a:path>
              </a:pathLst>
            </a:custGeom>
            <a:solidFill>
              <a:srgbClr val="DFB8F5"/>
            </a:solidFill>
          </p:spPr>
          <p:txBody>
            <a:bodyPr wrap="square" lIns="0" tIns="0" rIns="0" bIns="0" rtlCol="0"/>
            <a:lstStyle/>
            <a:p>
              <a:endParaRPr/>
            </a:p>
          </p:txBody>
        </p:sp>
        <p:pic>
          <p:nvPicPr>
            <p:cNvPr id="9" name="object 7">
              <a:extLst>
                <a:ext uri="{FF2B5EF4-FFF2-40B4-BE49-F238E27FC236}">
                  <a16:creationId xmlns:a16="http://schemas.microsoft.com/office/drawing/2014/main" id="{AC7215A3-C860-967F-BDCB-BAAD1755A3D0}"/>
                </a:ext>
              </a:extLst>
            </p:cNvPr>
            <p:cNvPicPr/>
            <p:nvPr/>
          </p:nvPicPr>
          <p:blipFill>
            <a:blip r:embed="rId3" cstate="print"/>
            <a:stretch>
              <a:fillRect/>
            </a:stretch>
          </p:blipFill>
          <p:spPr>
            <a:xfrm>
              <a:off x="4219575" y="4152900"/>
              <a:ext cx="4991100" cy="2381250"/>
            </a:xfrm>
            <a:prstGeom prst="rect">
              <a:avLst/>
            </a:prstGeom>
          </p:spPr>
        </p:pic>
      </p:grpSp>
    </p:spTree>
    <p:extLst>
      <p:ext uri="{BB962C8B-B14F-4D97-AF65-F5344CB8AC3E}">
        <p14:creationId xmlns:p14="http://schemas.microsoft.com/office/powerpoint/2010/main" val="189837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C483E4-D9A6-7DE8-8D38-4DEE7FCBC09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5B158C5-0D8A-8AFE-49E6-D574A6EC2FD6}"/>
              </a:ext>
            </a:extLst>
          </p:cNvPr>
          <p:cNvSpPr txBox="1">
            <a:spLocks noGrp="1"/>
          </p:cNvSpPr>
          <p:nvPr>
            <p:ph type="title"/>
          </p:nvPr>
        </p:nvSpPr>
        <p:spPr>
          <a:xfrm>
            <a:off x="929628" y="686943"/>
            <a:ext cx="4861572"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Het politieke spectrum </a:t>
            </a:r>
            <a:endParaRPr lang="nl-BE" sz="3950" b="1" dirty="0">
              <a:latin typeface="Calibri"/>
              <a:cs typeface="Calibri"/>
            </a:endParaRPr>
          </a:p>
        </p:txBody>
      </p:sp>
      <p:pic>
        <p:nvPicPr>
          <p:cNvPr id="4" name="object 4">
            <a:extLst>
              <a:ext uri="{FF2B5EF4-FFF2-40B4-BE49-F238E27FC236}">
                <a16:creationId xmlns:a16="http://schemas.microsoft.com/office/drawing/2014/main" id="{42BB64C4-3422-0076-2A5D-EF85A370CB02}"/>
              </a:ext>
            </a:extLst>
          </p:cNvPr>
          <p:cNvPicPr/>
          <p:nvPr/>
        </p:nvPicPr>
        <p:blipFill>
          <a:blip r:embed="rId3" cstate="print"/>
          <a:stretch>
            <a:fillRect/>
          </a:stretch>
        </p:blipFill>
        <p:spPr>
          <a:xfrm>
            <a:off x="10677525" y="5505450"/>
            <a:ext cx="1200150" cy="1200150"/>
          </a:xfrm>
          <a:prstGeom prst="rect">
            <a:avLst/>
          </a:prstGeom>
        </p:spPr>
      </p:pic>
      <p:pic>
        <p:nvPicPr>
          <p:cNvPr id="5" name="Afbeelding 4" descr="Afbeelding met tekst, Lettertype, Graphics, logo&#10;&#10;Automatisch gegenereerde beschrijving">
            <a:extLst>
              <a:ext uri="{FF2B5EF4-FFF2-40B4-BE49-F238E27FC236}">
                <a16:creationId xmlns:a16="http://schemas.microsoft.com/office/drawing/2014/main" id="{649FD101-16AF-D852-A3DD-F0D6893976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48" y="4062697"/>
            <a:ext cx="1496760" cy="516776"/>
          </a:xfrm>
          <a:prstGeom prst="rect">
            <a:avLst/>
          </a:prstGeom>
        </p:spPr>
      </p:pic>
      <p:pic>
        <p:nvPicPr>
          <p:cNvPr id="7" name="Afbeelding 6">
            <a:extLst>
              <a:ext uri="{FF2B5EF4-FFF2-40B4-BE49-F238E27FC236}">
                <a16:creationId xmlns:a16="http://schemas.microsoft.com/office/drawing/2014/main" id="{1B1AC291-6E6A-AB6D-E918-907FD283B0D8}"/>
              </a:ext>
            </a:extLst>
          </p:cNvPr>
          <p:cNvPicPr>
            <a:picLocks noChangeAspect="1"/>
          </p:cNvPicPr>
          <p:nvPr/>
        </p:nvPicPr>
        <p:blipFill>
          <a:blip r:embed="rId5"/>
          <a:stretch>
            <a:fillRect/>
          </a:stretch>
        </p:blipFill>
        <p:spPr>
          <a:xfrm>
            <a:off x="1496760" y="3171599"/>
            <a:ext cx="1143750" cy="510224"/>
          </a:xfrm>
          <a:prstGeom prst="rect">
            <a:avLst/>
          </a:prstGeom>
        </p:spPr>
      </p:pic>
      <p:pic>
        <p:nvPicPr>
          <p:cNvPr id="8" name="Afbeelding 7" descr="Afbeelding met tekst, Lettertype, Graphics, logo&#10;&#10;Automatisch gegenereerde beschrijving">
            <a:extLst>
              <a:ext uri="{FF2B5EF4-FFF2-40B4-BE49-F238E27FC236}">
                <a16:creationId xmlns:a16="http://schemas.microsoft.com/office/drawing/2014/main" id="{16BAE436-9C57-67F1-F7C2-F75FAC4EA7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3326" y="4030249"/>
            <a:ext cx="1847910" cy="470731"/>
          </a:xfrm>
          <a:prstGeom prst="rect">
            <a:avLst/>
          </a:prstGeom>
        </p:spPr>
      </p:pic>
      <p:pic>
        <p:nvPicPr>
          <p:cNvPr id="9" name="Graphic 8">
            <a:extLst>
              <a:ext uri="{FF2B5EF4-FFF2-40B4-BE49-F238E27FC236}">
                <a16:creationId xmlns:a16="http://schemas.microsoft.com/office/drawing/2014/main" id="{E3A37B58-2001-E9CD-F0CA-FCEC5AABF3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67306" y="3171599"/>
            <a:ext cx="1551081" cy="510224"/>
          </a:xfrm>
          <a:prstGeom prst="rect">
            <a:avLst/>
          </a:prstGeom>
        </p:spPr>
      </p:pic>
      <p:pic>
        <p:nvPicPr>
          <p:cNvPr id="10" name="Afbeelding 9" descr="Afbeelding met logo, Lettertype, tekst, Graphics&#10;&#10;Automatisch gegenereerde beschrijving">
            <a:extLst>
              <a:ext uri="{FF2B5EF4-FFF2-40B4-BE49-F238E27FC236}">
                <a16:creationId xmlns:a16="http://schemas.microsoft.com/office/drawing/2014/main" id="{77A52DC0-9FE8-10C1-5B02-32B0E34B8A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9648" y="2811618"/>
            <a:ext cx="1490666" cy="1008006"/>
          </a:xfrm>
          <a:prstGeom prst="rect">
            <a:avLst/>
          </a:prstGeom>
        </p:spPr>
      </p:pic>
      <p:pic>
        <p:nvPicPr>
          <p:cNvPr id="11" name="Graphic 10">
            <a:extLst>
              <a:ext uri="{FF2B5EF4-FFF2-40B4-BE49-F238E27FC236}">
                <a16:creationId xmlns:a16="http://schemas.microsoft.com/office/drawing/2014/main" id="{13D5B4F9-8685-5DC3-3814-34FBEC85FA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07090" y="2968168"/>
            <a:ext cx="1636172" cy="477892"/>
          </a:xfrm>
          <a:prstGeom prst="rect">
            <a:avLst/>
          </a:prstGeom>
        </p:spPr>
      </p:pic>
      <p:pic>
        <p:nvPicPr>
          <p:cNvPr id="12" name="Graphic 11">
            <a:extLst>
              <a:ext uri="{FF2B5EF4-FFF2-40B4-BE49-F238E27FC236}">
                <a16:creationId xmlns:a16="http://schemas.microsoft.com/office/drawing/2014/main" id="{9836F449-995E-7D4E-05A6-74519CD7EE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93051" y="3946704"/>
            <a:ext cx="2299676" cy="732640"/>
          </a:xfrm>
          <a:prstGeom prst="rect">
            <a:avLst/>
          </a:prstGeom>
        </p:spPr>
      </p:pic>
      <p:cxnSp>
        <p:nvCxnSpPr>
          <p:cNvPr id="6" name="Rechte verbindingslijn met pijl 5">
            <a:extLst>
              <a:ext uri="{FF2B5EF4-FFF2-40B4-BE49-F238E27FC236}">
                <a16:creationId xmlns:a16="http://schemas.microsoft.com/office/drawing/2014/main" id="{5F20AF6D-8625-4D98-87AF-A269A0541E21}"/>
              </a:ext>
            </a:extLst>
          </p:cNvPr>
          <p:cNvCxnSpPr>
            <a:cxnSpLocks/>
          </p:cNvCxnSpPr>
          <p:nvPr/>
        </p:nvCxnSpPr>
        <p:spPr>
          <a:xfrm>
            <a:off x="1162654" y="3889832"/>
            <a:ext cx="937662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kstvak 12">
            <a:extLst>
              <a:ext uri="{FF2B5EF4-FFF2-40B4-BE49-F238E27FC236}">
                <a16:creationId xmlns:a16="http://schemas.microsoft.com/office/drawing/2014/main" id="{55BBE4ED-452B-A92D-D2D8-54FF0D5B9B83}"/>
              </a:ext>
            </a:extLst>
          </p:cNvPr>
          <p:cNvSpPr txBox="1"/>
          <p:nvPr/>
        </p:nvSpPr>
        <p:spPr>
          <a:xfrm>
            <a:off x="8643770" y="1639447"/>
            <a:ext cx="2638152" cy="584775"/>
          </a:xfrm>
          <a:prstGeom prst="rect">
            <a:avLst/>
          </a:prstGeom>
          <a:noFill/>
        </p:spPr>
        <p:txBody>
          <a:bodyPr wrap="square" rtlCol="0">
            <a:spAutoFit/>
          </a:bodyPr>
          <a:lstStyle/>
          <a:p>
            <a:r>
              <a:rPr lang="nl-BE" sz="3200" b="1" dirty="0"/>
              <a:t>RECHTS</a:t>
            </a:r>
            <a:endParaRPr lang="nl-BE" b="1" dirty="0"/>
          </a:p>
        </p:txBody>
      </p:sp>
      <p:sp>
        <p:nvSpPr>
          <p:cNvPr id="3" name="Tekstvak 2">
            <a:extLst>
              <a:ext uri="{FF2B5EF4-FFF2-40B4-BE49-F238E27FC236}">
                <a16:creationId xmlns:a16="http://schemas.microsoft.com/office/drawing/2014/main" id="{EA8DBA7C-E53D-0CE8-9321-376E25BEE3A7}"/>
              </a:ext>
            </a:extLst>
          </p:cNvPr>
          <p:cNvSpPr txBox="1"/>
          <p:nvPr/>
        </p:nvSpPr>
        <p:spPr>
          <a:xfrm>
            <a:off x="2229154" y="1639448"/>
            <a:ext cx="2638152" cy="584775"/>
          </a:xfrm>
          <a:prstGeom prst="rect">
            <a:avLst/>
          </a:prstGeom>
          <a:noFill/>
        </p:spPr>
        <p:txBody>
          <a:bodyPr wrap="square" rtlCol="0">
            <a:spAutoFit/>
          </a:bodyPr>
          <a:lstStyle/>
          <a:p>
            <a:r>
              <a:rPr lang="nl-BE" sz="3200" b="1" dirty="0"/>
              <a:t>LINKS</a:t>
            </a:r>
            <a:endParaRPr lang="nl-BE" b="1" dirty="0"/>
          </a:p>
        </p:txBody>
      </p:sp>
      <p:cxnSp>
        <p:nvCxnSpPr>
          <p:cNvPr id="15" name="Rechte verbindingslijn 14">
            <a:extLst>
              <a:ext uri="{FF2B5EF4-FFF2-40B4-BE49-F238E27FC236}">
                <a16:creationId xmlns:a16="http://schemas.microsoft.com/office/drawing/2014/main" id="{1F3B0660-34EA-E66F-84A1-1D60AC38F6B5}"/>
              </a:ext>
            </a:extLst>
          </p:cNvPr>
          <p:cNvCxnSpPr/>
          <p:nvPr/>
        </p:nvCxnSpPr>
        <p:spPr>
          <a:xfrm>
            <a:off x="5791200" y="1447800"/>
            <a:ext cx="0" cy="4648200"/>
          </a:xfrm>
          <a:prstGeom prst="line">
            <a:avLst/>
          </a:prstGeom>
          <a:ln w="38100">
            <a:prstDash val="lgDash"/>
          </a:ln>
        </p:spPr>
        <p:style>
          <a:lnRef idx="1">
            <a:schemeClr val="dk1"/>
          </a:lnRef>
          <a:fillRef idx="0">
            <a:schemeClr val="dk1"/>
          </a:fillRef>
          <a:effectRef idx="0">
            <a:schemeClr val="dk1"/>
          </a:effectRef>
          <a:fontRef idx="minor">
            <a:schemeClr val="tx1"/>
          </a:fontRef>
        </p:style>
      </p:cxnSp>
      <p:sp>
        <p:nvSpPr>
          <p:cNvPr id="16" name="Ovaal 15">
            <a:extLst>
              <a:ext uri="{FF2B5EF4-FFF2-40B4-BE49-F238E27FC236}">
                <a16:creationId xmlns:a16="http://schemas.microsoft.com/office/drawing/2014/main" id="{EC4BB879-91F0-0182-74D2-7489D7434638}"/>
              </a:ext>
            </a:extLst>
          </p:cNvPr>
          <p:cNvSpPr/>
          <p:nvPr/>
        </p:nvSpPr>
        <p:spPr>
          <a:xfrm>
            <a:off x="2229154" y="1492170"/>
            <a:ext cx="1143747" cy="846624"/>
          </a:xfrm>
          <a:prstGeom prst="ellipse">
            <a:avLst/>
          </a:prstGeom>
          <a:noFill/>
          <a:ln w="76200">
            <a:solidFill>
              <a:srgbClr val="DFB7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vaal 16">
            <a:extLst>
              <a:ext uri="{FF2B5EF4-FFF2-40B4-BE49-F238E27FC236}">
                <a16:creationId xmlns:a16="http://schemas.microsoft.com/office/drawing/2014/main" id="{6ED1A087-1291-3C4B-704B-DDA1269569A0}"/>
              </a:ext>
            </a:extLst>
          </p:cNvPr>
          <p:cNvSpPr/>
          <p:nvPr/>
        </p:nvSpPr>
        <p:spPr>
          <a:xfrm>
            <a:off x="8643770" y="1447800"/>
            <a:ext cx="1448955" cy="999024"/>
          </a:xfrm>
          <a:prstGeom prst="ellipse">
            <a:avLst/>
          </a:prstGeom>
          <a:noFill/>
          <a:ln w="76200">
            <a:solidFill>
              <a:srgbClr val="DFB7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3077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5B6F77E-207B-31DC-6702-17EC9D9F20F2}"/>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E310A605-11E4-CD66-35B0-DCF94FC1A1FD}"/>
              </a:ext>
            </a:extLst>
          </p:cNvPr>
          <p:cNvPicPr/>
          <p:nvPr/>
        </p:nvPicPr>
        <p:blipFill>
          <a:blip r:embed="rId3" cstate="print"/>
          <a:stretch>
            <a:fillRect/>
          </a:stretch>
        </p:blipFill>
        <p:spPr>
          <a:xfrm>
            <a:off x="10677525" y="5505450"/>
            <a:ext cx="1200150" cy="1200150"/>
          </a:xfrm>
          <a:prstGeom prst="rect">
            <a:avLst/>
          </a:prstGeom>
        </p:spPr>
      </p:pic>
      <p:pic>
        <p:nvPicPr>
          <p:cNvPr id="15" name="Afbeelding 14">
            <a:hlinkClick r:id="rId4"/>
            <a:extLst>
              <a:ext uri="{FF2B5EF4-FFF2-40B4-BE49-F238E27FC236}">
                <a16:creationId xmlns:a16="http://schemas.microsoft.com/office/drawing/2014/main" id="{0CEB8C4A-BDE5-F79B-726F-A74816AE4BB7}"/>
              </a:ext>
            </a:extLst>
          </p:cNvPr>
          <p:cNvPicPr>
            <a:picLocks noChangeAspect="1"/>
          </p:cNvPicPr>
          <p:nvPr/>
        </p:nvPicPr>
        <p:blipFill>
          <a:blip r:embed="rId5"/>
          <a:stretch>
            <a:fillRect/>
          </a:stretch>
        </p:blipFill>
        <p:spPr>
          <a:xfrm>
            <a:off x="0" y="32645"/>
            <a:ext cx="12002565" cy="6792710"/>
          </a:xfrm>
          <a:prstGeom prst="rect">
            <a:avLst/>
          </a:prstGeom>
        </p:spPr>
      </p:pic>
      <p:sp>
        <p:nvSpPr>
          <p:cNvPr id="2" name="Tekstvak 1">
            <a:extLst>
              <a:ext uri="{FF2B5EF4-FFF2-40B4-BE49-F238E27FC236}">
                <a16:creationId xmlns:a16="http://schemas.microsoft.com/office/drawing/2014/main" id="{C554B8EE-0EFD-FBA9-A6BC-CE2EE4458496}"/>
              </a:ext>
            </a:extLst>
          </p:cNvPr>
          <p:cNvSpPr txBox="1"/>
          <p:nvPr/>
        </p:nvSpPr>
        <p:spPr>
          <a:xfrm>
            <a:off x="1828800" y="1295400"/>
            <a:ext cx="8848725" cy="1107996"/>
          </a:xfrm>
          <a:prstGeom prst="rect">
            <a:avLst/>
          </a:prstGeom>
          <a:noFill/>
        </p:spPr>
        <p:txBody>
          <a:bodyPr wrap="square" rtlCol="0">
            <a:spAutoFit/>
          </a:bodyPr>
          <a:lstStyle/>
          <a:p>
            <a:r>
              <a:rPr lang="nl-BE" sz="2400" b="1" dirty="0">
                <a:solidFill>
                  <a:srgbClr val="DFB7F5"/>
                </a:solidFill>
                <a:hlinkClick r:id="rId4"/>
              </a:rPr>
              <a:t>https://www.vrt.be/vrtnws/nl/2019/07/18/politiek-links-en-politiek-rechts/</a:t>
            </a:r>
            <a:endParaRPr lang="nl-BE" sz="2400" b="1" dirty="0">
              <a:solidFill>
                <a:srgbClr val="DFB7F5"/>
              </a:solidFill>
            </a:endParaRPr>
          </a:p>
          <a:p>
            <a:endParaRPr lang="nl-BE" dirty="0"/>
          </a:p>
        </p:txBody>
      </p:sp>
    </p:spTree>
    <p:extLst>
      <p:ext uri="{BB962C8B-B14F-4D97-AF65-F5344CB8AC3E}">
        <p14:creationId xmlns:p14="http://schemas.microsoft.com/office/powerpoint/2010/main" val="206808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EF29223-4381-ECAD-BA90-328F8B84026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B36EFA7-42C7-889A-1064-CAC41DD86B37}"/>
              </a:ext>
            </a:extLst>
          </p:cNvPr>
          <p:cNvSpPr txBox="1">
            <a:spLocks noGrp="1"/>
          </p:cNvSpPr>
          <p:nvPr>
            <p:ph type="title"/>
          </p:nvPr>
        </p:nvSpPr>
        <p:spPr>
          <a:xfrm>
            <a:off x="929628" y="686943"/>
            <a:ext cx="1356372" cy="589905"/>
          </a:xfrm>
          <a:prstGeom prst="rect">
            <a:avLst/>
          </a:prstGeom>
          <a:solidFill>
            <a:srgbClr val="DFB7F5"/>
          </a:solidFill>
        </p:spPr>
        <p:txBody>
          <a:bodyPr vert="horz" wrap="square" lIns="0" tIns="0" rIns="0" bIns="0" rtlCol="0">
            <a:spAutoFit/>
          </a:bodyPr>
          <a:lstStyle/>
          <a:p>
            <a:pPr marL="635">
              <a:lnSpc>
                <a:spcPts val="4630"/>
              </a:lnSpc>
            </a:pPr>
            <a:r>
              <a:rPr lang="nl-BE" sz="3950" b="1" spc="25" dirty="0">
                <a:latin typeface="Calibri"/>
                <a:cs typeface="Calibri"/>
              </a:rPr>
              <a:t>Links? </a:t>
            </a:r>
            <a:endParaRPr sz="3950" b="1" dirty="0">
              <a:latin typeface="Calibri"/>
              <a:cs typeface="Calibri"/>
            </a:endParaRPr>
          </a:p>
        </p:txBody>
      </p:sp>
      <p:sp>
        <p:nvSpPr>
          <p:cNvPr id="3" name="object 3">
            <a:extLst>
              <a:ext uri="{FF2B5EF4-FFF2-40B4-BE49-F238E27FC236}">
                <a16:creationId xmlns:a16="http://schemas.microsoft.com/office/drawing/2014/main" id="{F60A14C9-8085-18EA-4949-C60D8927D696}"/>
              </a:ext>
            </a:extLst>
          </p:cNvPr>
          <p:cNvSpPr txBox="1"/>
          <p:nvPr/>
        </p:nvSpPr>
        <p:spPr>
          <a:xfrm>
            <a:off x="617537" y="1452444"/>
            <a:ext cx="10347325" cy="3561873"/>
          </a:xfrm>
          <a:prstGeom prst="rect">
            <a:avLst/>
          </a:prstGeom>
        </p:spPr>
        <p:txBody>
          <a:bodyPr vert="horz" wrap="square" lIns="0" tIns="60325" rIns="0" bIns="0" rtlCol="0">
            <a:spAutoFit/>
          </a:bodyPr>
          <a:lstStyle/>
          <a:p>
            <a:pPr marL="469900" indent="-457834">
              <a:spcBef>
                <a:spcPts val="710"/>
              </a:spcBef>
              <a:buFont typeface="Arial MT"/>
              <a:buChar char="•"/>
              <a:tabLst>
                <a:tab pos="469900" algn="l"/>
                <a:tab pos="470534" algn="l"/>
              </a:tabLst>
            </a:pPr>
            <a:r>
              <a:rPr lang="nl-NL" sz="2750" spc="20" dirty="0">
                <a:cs typeface="Calibri"/>
              </a:rPr>
              <a:t>Overheid moet burgers beschermen</a:t>
            </a:r>
          </a:p>
          <a:p>
            <a:pPr marL="469900" indent="-457834">
              <a:spcBef>
                <a:spcPts val="710"/>
              </a:spcBef>
              <a:buFont typeface="Arial MT"/>
              <a:buChar char="•"/>
              <a:tabLst>
                <a:tab pos="469900" algn="l"/>
                <a:tab pos="470534" algn="l"/>
              </a:tabLst>
            </a:pPr>
            <a:r>
              <a:rPr lang="nl-NL" sz="2750" spc="20" dirty="0">
                <a:latin typeface="Calibri"/>
                <a:cs typeface="Calibri"/>
              </a:rPr>
              <a:t>Solidariteit</a:t>
            </a:r>
          </a:p>
          <a:p>
            <a:pPr marL="469900" indent="-457834">
              <a:lnSpc>
                <a:spcPct val="100000"/>
              </a:lnSpc>
              <a:spcBef>
                <a:spcPts val="710"/>
              </a:spcBef>
              <a:buFont typeface="Arial MT"/>
              <a:buChar char="•"/>
              <a:tabLst>
                <a:tab pos="469900" algn="l"/>
                <a:tab pos="470534" algn="l"/>
              </a:tabLst>
            </a:pPr>
            <a:r>
              <a:rPr lang="nl-NL" sz="2750" spc="20" dirty="0">
                <a:latin typeface="Calibri"/>
                <a:cs typeface="Calibri"/>
              </a:rPr>
              <a:t>Diversiteit &amp; gelijkheid</a:t>
            </a:r>
          </a:p>
          <a:p>
            <a:pPr marL="469900" indent="-457834">
              <a:lnSpc>
                <a:spcPct val="100000"/>
              </a:lnSpc>
              <a:spcBef>
                <a:spcPts val="710"/>
              </a:spcBef>
              <a:buFont typeface="Arial MT"/>
              <a:buChar char="•"/>
              <a:tabLst>
                <a:tab pos="469900" algn="l"/>
                <a:tab pos="470534" algn="l"/>
              </a:tabLst>
            </a:pPr>
            <a:r>
              <a:rPr lang="nl-NL" sz="2750" spc="20" dirty="0">
                <a:latin typeface="Calibri"/>
                <a:cs typeface="Calibri"/>
              </a:rPr>
              <a:t>Persoonlijke vrijheid </a:t>
            </a:r>
          </a:p>
          <a:p>
            <a:pPr marL="927100" lvl="1" indent="-457834">
              <a:spcBef>
                <a:spcPts val="710"/>
              </a:spcBef>
              <a:buFont typeface="Arial MT"/>
              <a:buChar char="•"/>
              <a:tabLst>
                <a:tab pos="469900" algn="l"/>
                <a:tab pos="470534" algn="l"/>
              </a:tabLst>
            </a:pPr>
            <a:r>
              <a:rPr lang="nl-NL" sz="2750" spc="20" dirty="0">
                <a:latin typeface="Calibri"/>
                <a:cs typeface="Calibri"/>
              </a:rPr>
              <a:t>Abortus, euthanasie, … </a:t>
            </a:r>
          </a:p>
          <a:p>
            <a:pPr marL="469900" indent="-457834">
              <a:lnSpc>
                <a:spcPct val="100000"/>
              </a:lnSpc>
              <a:spcBef>
                <a:spcPts val="710"/>
              </a:spcBef>
              <a:buFont typeface="Arial MT"/>
              <a:buChar char="•"/>
              <a:tabLst>
                <a:tab pos="469900" algn="l"/>
                <a:tab pos="470534" algn="l"/>
              </a:tabLst>
            </a:pPr>
            <a:r>
              <a:rPr lang="nl-NL" sz="2750" spc="20" dirty="0">
                <a:latin typeface="Calibri"/>
                <a:cs typeface="Calibri"/>
              </a:rPr>
              <a:t>Sterk klimaatbeleid </a:t>
            </a:r>
          </a:p>
          <a:p>
            <a:pPr marL="12066">
              <a:lnSpc>
                <a:spcPct val="100000"/>
              </a:lnSpc>
              <a:spcBef>
                <a:spcPts val="710"/>
              </a:spcBef>
              <a:tabLst>
                <a:tab pos="469900" algn="l"/>
                <a:tab pos="470534" algn="l"/>
              </a:tabLst>
            </a:pPr>
            <a:endParaRPr lang="nl-NL" sz="2750" spc="20" dirty="0">
              <a:latin typeface="Calibri"/>
              <a:cs typeface="Calibri"/>
            </a:endParaRPr>
          </a:p>
        </p:txBody>
      </p:sp>
      <p:pic>
        <p:nvPicPr>
          <p:cNvPr id="5" name="Afbeelding 4" descr="Afbeelding met tekst, Lettertype, Graphics, logo&#10;&#10;Automatisch gegenereerde beschrijving">
            <a:extLst>
              <a:ext uri="{FF2B5EF4-FFF2-40B4-BE49-F238E27FC236}">
                <a16:creationId xmlns:a16="http://schemas.microsoft.com/office/drawing/2014/main" id="{2FC5A0D9-BC95-31CE-9DEF-B5C45264E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06" y="5755242"/>
            <a:ext cx="1989828" cy="687014"/>
          </a:xfrm>
          <a:prstGeom prst="rect">
            <a:avLst/>
          </a:prstGeom>
        </p:spPr>
      </p:pic>
      <p:pic>
        <p:nvPicPr>
          <p:cNvPr id="6" name="Afbeelding 5">
            <a:extLst>
              <a:ext uri="{FF2B5EF4-FFF2-40B4-BE49-F238E27FC236}">
                <a16:creationId xmlns:a16="http://schemas.microsoft.com/office/drawing/2014/main" id="{02BDE5D0-A655-172B-A0D3-4B8F99FBB235}"/>
              </a:ext>
            </a:extLst>
          </p:cNvPr>
          <p:cNvPicPr>
            <a:picLocks noChangeAspect="1"/>
          </p:cNvPicPr>
          <p:nvPr/>
        </p:nvPicPr>
        <p:blipFill>
          <a:blip r:embed="rId4"/>
          <a:stretch>
            <a:fillRect/>
          </a:stretch>
        </p:blipFill>
        <p:spPr>
          <a:xfrm>
            <a:off x="5019267" y="5709617"/>
            <a:ext cx="1642330" cy="732639"/>
          </a:xfrm>
          <a:prstGeom prst="rect">
            <a:avLst/>
          </a:prstGeom>
        </p:spPr>
      </p:pic>
      <p:pic>
        <p:nvPicPr>
          <p:cNvPr id="7" name="Afbeelding 6" descr="Afbeelding met tekst, Lettertype, Graphics, logo&#10;&#10;Automatisch gegenereerde beschrijving">
            <a:extLst>
              <a:ext uri="{FF2B5EF4-FFF2-40B4-BE49-F238E27FC236}">
                <a16:creationId xmlns:a16="http://schemas.microsoft.com/office/drawing/2014/main" id="{5470E1AE-E1BF-DAFA-744F-89A24E658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3331" y="5823566"/>
            <a:ext cx="2160526" cy="550366"/>
          </a:xfrm>
          <a:prstGeom prst="rect">
            <a:avLst/>
          </a:prstGeom>
        </p:spPr>
      </p:pic>
      <p:sp>
        <p:nvSpPr>
          <p:cNvPr id="8" name="Rectangle 1">
            <a:extLst>
              <a:ext uri="{FF2B5EF4-FFF2-40B4-BE49-F238E27FC236}">
                <a16:creationId xmlns:a16="http://schemas.microsoft.com/office/drawing/2014/main" id="{7FD3F1B1-D82B-B539-5413-205211572B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9" name="Rectangle 2">
            <a:extLst>
              <a:ext uri="{FF2B5EF4-FFF2-40B4-BE49-F238E27FC236}">
                <a16:creationId xmlns:a16="http://schemas.microsoft.com/office/drawing/2014/main" id="{06956C55-1477-F495-AE81-62EE91C1E52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10" name="Rectangle 3">
            <a:extLst>
              <a:ext uri="{FF2B5EF4-FFF2-40B4-BE49-F238E27FC236}">
                <a16:creationId xmlns:a16="http://schemas.microsoft.com/office/drawing/2014/main" id="{950AA42F-0E43-9E36-950C-6CA2BA412511}"/>
              </a:ext>
            </a:extLst>
          </p:cNvPr>
          <p:cNvSpPr>
            <a:spLocks noChangeArrowheads="1"/>
          </p:cNvSpPr>
          <p:nvPr/>
        </p:nvSpPr>
        <p:spPr bwMode="auto">
          <a:xfrm>
            <a:off x="0" y="3979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2" name="Afbeelding 11">
            <a:extLst>
              <a:ext uri="{FF2B5EF4-FFF2-40B4-BE49-F238E27FC236}">
                <a16:creationId xmlns:a16="http://schemas.microsoft.com/office/drawing/2014/main" id="{4DD8ABEB-34A5-E2A9-89F7-0465D8D8F774}"/>
              </a:ext>
            </a:extLst>
          </p:cNvPr>
          <p:cNvPicPr>
            <a:picLocks noChangeAspect="1"/>
          </p:cNvPicPr>
          <p:nvPr/>
        </p:nvPicPr>
        <p:blipFill>
          <a:blip r:embed="rId6"/>
          <a:stretch>
            <a:fillRect/>
          </a:stretch>
        </p:blipFill>
        <p:spPr>
          <a:xfrm>
            <a:off x="9677399" y="354441"/>
            <a:ext cx="1532391" cy="1867601"/>
          </a:xfrm>
          <a:prstGeom prst="rect">
            <a:avLst/>
          </a:prstGeom>
        </p:spPr>
      </p:pic>
      <p:pic>
        <p:nvPicPr>
          <p:cNvPr id="14" name="Afbeelding 13">
            <a:extLst>
              <a:ext uri="{FF2B5EF4-FFF2-40B4-BE49-F238E27FC236}">
                <a16:creationId xmlns:a16="http://schemas.microsoft.com/office/drawing/2014/main" id="{7492AFBD-1C48-ABF6-13F3-1724CF8C3D98}"/>
              </a:ext>
            </a:extLst>
          </p:cNvPr>
          <p:cNvPicPr>
            <a:picLocks noChangeAspect="1"/>
          </p:cNvPicPr>
          <p:nvPr/>
        </p:nvPicPr>
        <p:blipFill>
          <a:blip r:embed="rId7"/>
          <a:stretch>
            <a:fillRect/>
          </a:stretch>
        </p:blipFill>
        <p:spPr>
          <a:xfrm>
            <a:off x="7391400" y="216916"/>
            <a:ext cx="1708151" cy="1977859"/>
          </a:xfrm>
          <a:prstGeom prst="rect">
            <a:avLst/>
          </a:prstGeom>
        </p:spPr>
      </p:pic>
    </p:spTree>
    <p:extLst>
      <p:ext uri="{BB962C8B-B14F-4D97-AF65-F5344CB8AC3E}">
        <p14:creationId xmlns:p14="http://schemas.microsoft.com/office/powerpoint/2010/main" val="369120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7DCFB67-12C8-6B18-7DA8-E306F806BE22}"/>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93A6C4A9-D815-0309-CA3F-A4081E534C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9" name="Rectangle 2">
            <a:extLst>
              <a:ext uri="{FF2B5EF4-FFF2-40B4-BE49-F238E27FC236}">
                <a16:creationId xmlns:a16="http://schemas.microsoft.com/office/drawing/2014/main" id="{F444353A-A016-95CE-EB7D-CA2AF16FC39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10" name="Rectangle 3">
            <a:extLst>
              <a:ext uri="{FF2B5EF4-FFF2-40B4-BE49-F238E27FC236}">
                <a16:creationId xmlns:a16="http://schemas.microsoft.com/office/drawing/2014/main" id="{320AB6DC-9E25-D42E-0A45-9C529B319A23}"/>
              </a:ext>
            </a:extLst>
          </p:cNvPr>
          <p:cNvSpPr>
            <a:spLocks noChangeArrowheads="1"/>
          </p:cNvSpPr>
          <p:nvPr/>
        </p:nvSpPr>
        <p:spPr bwMode="auto">
          <a:xfrm>
            <a:off x="0" y="3979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5" name="Afbeelding 14">
            <a:extLst>
              <a:ext uri="{FF2B5EF4-FFF2-40B4-BE49-F238E27FC236}">
                <a16:creationId xmlns:a16="http://schemas.microsoft.com/office/drawing/2014/main" id="{2FECE971-64EF-C66B-5D4E-1DD89DB5C219}"/>
              </a:ext>
            </a:extLst>
          </p:cNvPr>
          <p:cNvPicPr>
            <a:picLocks noChangeAspect="1"/>
          </p:cNvPicPr>
          <p:nvPr/>
        </p:nvPicPr>
        <p:blipFill>
          <a:blip r:embed="rId3"/>
          <a:stretch>
            <a:fillRect/>
          </a:stretch>
        </p:blipFill>
        <p:spPr>
          <a:xfrm>
            <a:off x="8305800" y="419689"/>
            <a:ext cx="3296014" cy="3133619"/>
          </a:xfrm>
          <a:prstGeom prst="rect">
            <a:avLst/>
          </a:prstGeom>
        </p:spPr>
      </p:pic>
      <p:pic>
        <p:nvPicPr>
          <p:cNvPr id="17" name="Afbeelding 16">
            <a:extLst>
              <a:ext uri="{FF2B5EF4-FFF2-40B4-BE49-F238E27FC236}">
                <a16:creationId xmlns:a16="http://schemas.microsoft.com/office/drawing/2014/main" id="{77718CF7-FE68-8190-F8C5-21E7DF04225F}"/>
              </a:ext>
            </a:extLst>
          </p:cNvPr>
          <p:cNvPicPr>
            <a:picLocks noChangeAspect="1"/>
          </p:cNvPicPr>
          <p:nvPr/>
        </p:nvPicPr>
        <p:blipFill>
          <a:blip r:embed="rId4"/>
          <a:stretch>
            <a:fillRect/>
          </a:stretch>
        </p:blipFill>
        <p:spPr>
          <a:xfrm>
            <a:off x="381000" y="550318"/>
            <a:ext cx="4393841" cy="2757836"/>
          </a:xfrm>
          <a:prstGeom prst="rect">
            <a:avLst/>
          </a:prstGeom>
        </p:spPr>
      </p:pic>
      <p:pic>
        <p:nvPicPr>
          <p:cNvPr id="19" name="Afbeelding 18">
            <a:extLst>
              <a:ext uri="{FF2B5EF4-FFF2-40B4-BE49-F238E27FC236}">
                <a16:creationId xmlns:a16="http://schemas.microsoft.com/office/drawing/2014/main" id="{6E8D458E-657C-4824-D184-D7956CB6AD0D}"/>
              </a:ext>
            </a:extLst>
          </p:cNvPr>
          <p:cNvPicPr>
            <a:picLocks noChangeAspect="1"/>
          </p:cNvPicPr>
          <p:nvPr/>
        </p:nvPicPr>
        <p:blipFill>
          <a:blip r:embed="rId5"/>
          <a:stretch>
            <a:fillRect/>
          </a:stretch>
        </p:blipFill>
        <p:spPr>
          <a:xfrm>
            <a:off x="2204494" y="4396947"/>
            <a:ext cx="7783011" cy="2095792"/>
          </a:xfrm>
          <a:prstGeom prst="rect">
            <a:avLst/>
          </a:prstGeom>
        </p:spPr>
      </p:pic>
    </p:spTree>
    <p:extLst>
      <p:ext uri="{BB962C8B-B14F-4D97-AF65-F5344CB8AC3E}">
        <p14:creationId xmlns:p14="http://schemas.microsoft.com/office/powerpoint/2010/main" val="266122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F723512-74F0-299D-DA22-C4D7ABE83BA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9EC58CF-8236-95DB-EFD4-31DE96D9154B}"/>
              </a:ext>
            </a:extLst>
          </p:cNvPr>
          <p:cNvSpPr txBox="1">
            <a:spLocks noGrp="1"/>
          </p:cNvSpPr>
          <p:nvPr>
            <p:ph type="title"/>
          </p:nvPr>
        </p:nvSpPr>
        <p:spPr>
          <a:xfrm>
            <a:off x="929628" y="686943"/>
            <a:ext cx="1661172" cy="589905"/>
          </a:xfrm>
          <a:prstGeom prst="rect">
            <a:avLst/>
          </a:prstGeom>
          <a:solidFill>
            <a:srgbClr val="DFB7F5"/>
          </a:solidFill>
        </p:spPr>
        <p:txBody>
          <a:bodyPr vert="horz" wrap="square" lIns="0" tIns="0" rIns="0" bIns="0" rtlCol="0">
            <a:spAutoFit/>
          </a:bodyPr>
          <a:lstStyle/>
          <a:p>
            <a:pPr marL="635">
              <a:lnSpc>
                <a:spcPts val="4630"/>
              </a:lnSpc>
            </a:pPr>
            <a:r>
              <a:rPr lang="nl-BE" sz="3950" b="1" spc="25" dirty="0">
                <a:latin typeface="Calibri"/>
                <a:cs typeface="Calibri"/>
              </a:rPr>
              <a:t>Rechts?  </a:t>
            </a:r>
            <a:endParaRPr sz="3950" b="1" dirty="0">
              <a:latin typeface="Calibri"/>
              <a:cs typeface="Calibri"/>
            </a:endParaRPr>
          </a:p>
        </p:txBody>
      </p:sp>
      <p:sp>
        <p:nvSpPr>
          <p:cNvPr id="3" name="object 3">
            <a:extLst>
              <a:ext uri="{FF2B5EF4-FFF2-40B4-BE49-F238E27FC236}">
                <a16:creationId xmlns:a16="http://schemas.microsoft.com/office/drawing/2014/main" id="{1AEA3425-6AC2-E1CA-561F-FBA5F5225239}"/>
              </a:ext>
            </a:extLst>
          </p:cNvPr>
          <p:cNvSpPr txBox="1"/>
          <p:nvPr/>
        </p:nvSpPr>
        <p:spPr>
          <a:xfrm>
            <a:off x="1098867" y="1493837"/>
            <a:ext cx="10347325" cy="3048912"/>
          </a:xfrm>
          <a:prstGeom prst="rect">
            <a:avLst/>
          </a:prstGeom>
        </p:spPr>
        <p:txBody>
          <a:bodyPr vert="horz" wrap="square" lIns="0" tIns="60325" rIns="0" bIns="0" rtlCol="0">
            <a:spAutoFit/>
          </a:bodyPr>
          <a:lstStyle/>
          <a:p>
            <a:pPr marL="469900" indent="-457834">
              <a:spcBef>
                <a:spcPts val="710"/>
              </a:spcBef>
              <a:buFont typeface="Arial MT"/>
              <a:buChar char="•"/>
              <a:tabLst>
                <a:tab pos="469900" algn="l"/>
                <a:tab pos="470534" algn="l"/>
              </a:tabLst>
            </a:pPr>
            <a:r>
              <a:rPr lang="nl-NL" sz="2750" spc="20" dirty="0">
                <a:cs typeface="Calibri"/>
              </a:rPr>
              <a:t>Kleinere rol overheid</a:t>
            </a:r>
          </a:p>
          <a:p>
            <a:pPr marL="469900" indent="-457834">
              <a:spcBef>
                <a:spcPts val="710"/>
              </a:spcBef>
              <a:buFont typeface="Arial MT"/>
              <a:buChar char="•"/>
              <a:tabLst>
                <a:tab pos="469900" algn="l"/>
                <a:tab pos="470534" algn="l"/>
              </a:tabLst>
            </a:pPr>
            <a:r>
              <a:rPr lang="nl-NL" sz="2750" spc="20" dirty="0">
                <a:cs typeface="Calibri"/>
              </a:rPr>
              <a:t>Lagere belastingen </a:t>
            </a:r>
          </a:p>
          <a:p>
            <a:pPr marL="469900" indent="-457834">
              <a:spcBef>
                <a:spcPts val="710"/>
              </a:spcBef>
              <a:buFont typeface="Arial MT"/>
              <a:buChar char="•"/>
              <a:tabLst>
                <a:tab pos="469900" algn="l"/>
                <a:tab pos="470534" algn="l"/>
              </a:tabLst>
            </a:pPr>
            <a:r>
              <a:rPr lang="nl-NL" sz="2750" spc="20" dirty="0">
                <a:cs typeface="Calibri"/>
              </a:rPr>
              <a:t>Traditie</a:t>
            </a:r>
          </a:p>
          <a:p>
            <a:pPr marL="469900" indent="-457834">
              <a:spcBef>
                <a:spcPts val="710"/>
              </a:spcBef>
              <a:buFont typeface="Arial MT"/>
              <a:buChar char="•"/>
              <a:tabLst>
                <a:tab pos="469900" algn="l"/>
                <a:tab pos="470534" algn="l"/>
              </a:tabLst>
            </a:pPr>
            <a:r>
              <a:rPr lang="nl-NL" sz="2750" spc="20" dirty="0">
                <a:cs typeface="Calibri"/>
              </a:rPr>
              <a:t>Sterk migratiebeleid: e</a:t>
            </a:r>
            <a:r>
              <a:rPr lang="nl-NL" sz="2750" spc="20" dirty="0">
                <a:latin typeface="Calibri"/>
                <a:cs typeface="Calibri"/>
              </a:rPr>
              <a:t>igen identiteit bewaken</a:t>
            </a:r>
          </a:p>
          <a:p>
            <a:pPr marL="469900" indent="-457834">
              <a:spcBef>
                <a:spcPts val="710"/>
              </a:spcBef>
              <a:buFont typeface="Arial MT"/>
              <a:buChar char="•"/>
              <a:tabLst>
                <a:tab pos="469900" algn="l"/>
                <a:tab pos="470534" algn="l"/>
              </a:tabLst>
            </a:pPr>
            <a:r>
              <a:rPr lang="nl-NL" sz="2750" spc="20" dirty="0">
                <a:latin typeface="Calibri"/>
                <a:cs typeface="Calibri"/>
              </a:rPr>
              <a:t>Sterk Vlaanderen: Vlaanderen onafhankelijk</a:t>
            </a:r>
          </a:p>
          <a:p>
            <a:pPr marL="469900" indent="-457834">
              <a:lnSpc>
                <a:spcPct val="100000"/>
              </a:lnSpc>
              <a:spcBef>
                <a:spcPts val="710"/>
              </a:spcBef>
              <a:buFont typeface="Arial MT"/>
              <a:buChar char="•"/>
              <a:tabLst>
                <a:tab pos="469900" algn="l"/>
                <a:tab pos="470534" algn="l"/>
              </a:tabLst>
            </a:pPr>
            <a:r>
              <a:rPr lang="nl-NL" sz="2750" spc="20" dirty="0">
                <a:latin typeface="Calibri"/>
                <a:cs typeface="Calibri"/>
              </a:rPr>
              <a:t>Veiligheid </a:t>
            </a:r>
          </a:p>
        </p:txBody>
      </p:sp>
      <p:pic>
        <p:nvPicPr>
          <p:cNvPr id="8" name="Afbeelding 7" descr="Afbeelding met logo, Lettertype, tekst, Graphics&#10;&#10;Automatisch gegenereerde beschrijving">
            <a:extLst>
              <a:ext uri="{FF2B5EF4-FFF2-40B4-BE49-F238E27FC236}">
                <a16:creationId xmlns:a16="http://schemas.microsoft.com/office/drawing/2014/main" id="{E235B132-52AE-6A96-C504-CA62E07C7A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134" y="5468878"/>
            <a:ext cx="1490666" cy="1008006"/>
          </a:xfrm>
          <a:prstGeom prst="rect">
            <a:avLst/>
          </a:prstGeom>
        </p:spPr>
      </p:pic>
      <p:pic>
        <p:nvPicPr>
          <p:cNvPr id="9" name="Graphic 8">
            <a:extLst>
              <a:ext uri="{FF2B5EF4-FFF2-40B4-BE49-F238E27FC236}">
                <a16:creationId xmlns:a16="http://schemas.microsoft.com/office/drawing/2014/main" id="{B9BC7E1E-061C-0475-4C95-07AC1E729E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6162" y="5571051"/>
            <a:ext cx="2299676" cy="732640"/>
          </a:xfrm>
          <a:prstGeom prst="rect">
            <a:avLst/>
          </a:prstGeom>
        </p:spPr>
      </p:pic>
      <p:pic>
        <p:nvPicPr>
          <p:cNvPr id="10" name="Graphic 9">
            <a:extLst>
              <a:ext uri="{FF2B5EF4-FFF2-40B4-BE49-F238E27FC236}">
                <a16:creationId xmlns:a16="http://schemas.microsoft.com/office/drawing/2014/main" id="{CCE0AF87-B4F9-560E-E907-59AFA2D7C7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80985" y="5642071"/>
            <a:ext cx="2265207" cy="661620"/>
          </a:xfrm>
          <a:prstGeom prst="rect">
            <a:avLst/>
          </a:prstGeom>
        </p:spPr>
      </p:pic>
    </p:spTree>
    <p:extLst>
      <p:ext uri="{BB962C8B-B14F-4D97-AF65-F5344CB8AC3E}">
        <p14:creationId xmlns:p14="http://schemas.microsoft.com/office/powerpoint/2010/main" val="192744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CB11EC7-D148-CAA9-FDA2-7A7C400B86AA}"/>
              </a:ext>
            </a:extLst>
          </p:cNvPr>
          <p:cNvPicPr>
            <a:picLocks noChangeAspect="1"/>
          </p:cNvPicPr>
          <p:nvPr/>
        </p:nvPicPr>
        <p:blipFill>
          <a:blip r:embed="rId3"/>
          <a:stretch>
            <a:fillRect/>
          </a:stretch>
        </p:blipFill>
        <p:spPr>
          <a:xfrm>
            <a:off x="348940" y="152400"/>
            <a:ext cx="3353192" cy="4114800"/>
          </a:xfrm>
          <a:prstGeom prst="rect">
            <a:avLst/>
          </a:prstGeom>
        </p:spPr>
      </p:pic>
      <p:pic>
        <p:nvPicPr>
          <p:cNvPr id="9" name="Afbeelding 8">
            <a:extLst>
              <a:ext uri="{FF2B5EF4-FFF2-40B4-BE49-F238E27FC236}">
                <a16:creationId xmlns:a16="http://schemas.microsoft.com/office/drawing/2014/main" id="{AC7CFEF0-17B1-0836-0B43-C3D1C9291817}"/>
              </a:ext>
            </a:extLst>
          </p:cNvPr>
          <p:cNvPicPr>
            <a:picLocks noChangeAspect="1"/>
          </p:cNvPicPr>
          <p:nvPr/>
        </p:nvPicPr>
        <p:blipFill>
          <a:blip r:embed="rId4"/>
          <a:stretch>
            <a:fillRect/>
          </a:stretch>
        </p:blipFill>
        <p:spPr>
          <a:xfrm>
            <a:off x="8305800" y="304800"/>
            <a:ext cx="3353193" cy="3336572"/>
          </a:xfrm>
          <a:prstGeom prst="rect">
            <a:avLst/>
          </a:prstGeom>
        </p:spPr>
      </p:pic>
      <p:pic>
        <p:nvPicPr>
          <p:cNvPr id="15" name="Afbeelding 14">
            <a:extLst>
              <a:ext uri="{FF2B5EF4-FFF2-40B4-BE49-F238E27FC236}">
                <a16:creationId xmlns:a16="http://schemas.microsoft.com/office/drawing/2014/main" id="{8DEF725E-4623-FE43-912A-3CE16583B353}"/>
              </a:ext>
            </a:extLst>
          </p:cNvPr>
          <p:cNvPicPr>
            <a:picLocks noChangeAspect="1"/>
          </p:cNvPicPr>
          <p:nvPr/>
        </p:nvPicPr>
        <p:blipFill>
          <a:blip r:embed="rId5"/>
          <a:stretch>
            <a:fillRect/>
          </a:stretch>
        </p:blipFill>
        <p:spPr>
          <a:xfrm>
            <a:off x="4114800" y="4279392"/>
            <a:ext cx="4658375" cy="2076740"/>
          </a:xfrm>
          <a:prstGeom prst="rect">
            <a:avLst/>
          </a:prstGeom>
        </p:spPr>
      </p:pic>
    </p:spTree>
    <p:extLst>
      <p:ext uri="{BB962C8B-B14F-4D97-AF65-F5344CB8AC3E}">
        <p14:creationId xmlns:p14="http://schemas.microsoft.com/office/powerpoint/2010/main" val="2588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E20F-6DC7-BC01-CB3C-6367E6C317F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B83C0D6-52F7-AB99-74C1-ED7EC688A077}"/>
              </a:ext>
            </a:extLst>
          </p:cNvPr>
          <p:cNvSpPr txBox="1">
            <a:spLocks noGrp="1"/>
          </p:cNvSpPr>
          <p:nvPr>
            <p:ph type="title"/>
          </p:nvPr>
        </p:nvSpPr>
        <p:spPr>
          <a:xfrm>
            <a:off x="1981200" y="523875"/>
            <a:ext cx="62331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latin typeface="Calibri"/>
                <a:cs typeface="Calibri"/>
              </a:rPr>
              <a:t>Links of rechts? [Oefening </a:t>
            </a:r>
            <a:r>
              <a:rPr lang="nl-NL" sz="3950" b="1" spc="25" dirty="0"/>
              <a:t>3</a:t>
            </a:r>
            <a:r>
              <a:rPr lang="nl-NL" sz="3950" b="1" spc="25" dirty="0">
                <a:latin typeface="Calibri"/>
                <a:cs typeface="Calibri"/>
              </a:rPr>
              <a:t>]</a:t>
            </a:r>
            <a:endParaRPr lang="nl-NL" sz="3950" dirty="0">
              <a:latin typeface="Calibri"/>
              <a:cs typeface="Calibri"/>
            </a:endParaRPr>
          </a:p>
        </p:txBody>
      </p:sp>
      <p:sp>
        <p:nvSpPr>
          <p:cNvPr id="3" name="object 3">
            <a:extLst>
              <a:ext uri="{FF2B5EF4-FFF2-40B4-BE49-F238E27FC236}">
                <a16:creationId xmlns:a16="http://schemas.microsoft.com/office/drawing/2014/main" id="{41BFCC4F-6855-23D2-D46F-9B2158E55ECD}"/>
              </a:ext>
            </a:extLst>
          </p:cNvPr>
          <p:cNvSpPr txBox="1"/>
          <p:nvPr/>
        </p:nvSpPr>
        <p:spPr>
          <a:xfrm>
            <a:off x="1098867" y="1493837"/>
            <a:ext cx="10347325" cy="1784463"/>
          </a:xfrm>
          <a:prstGeom prst="rect">
            <a:avLst/>
          </a:prstGeom>
        </p:spPr>
        <p:txBody>
          <a:bodyPr vert="horz" wrap="square" lIns="0" tIns="60325" rIns="0" bIns="0" rtlCol="0">
            <a:spAutoFit/>
          </a:bodyPr>
          <a:lstStyle/>
          <a:p>
            <a:endParaRPr lang="nl-NL" sz="2800" dirty="0"/>
          </a:p>
          <a:p>
            <a:pPr marL="457200" indent="-457200">
              <a:buFont typeface="Arial" panose="020B0604020202020204" pitchFamily="34" charset="0"/>
              <a:buChar char="•"/>
            </a:pPr>
            <a:endParaRPr lang="nl-NL" sz="2800" b="1" dirty="0">
              <a:highlight>
                <a:srgbClr val="FFFF00"/>
              </a:highlight>
            </a:endParaRPr>
          </a:p>
          <a:p>
            <a:pPr marL="457200" indent="-457200">
              <a:buFont typeface="Arial" panose="020B0604020202020204" pitchFamily="34" charset="0"/>
              <a:buChar char="•"/>
            </a:pPr>
            <a:endParaRPr lang="nl-NL" sz="2800" dirty="0"/>
          </a:p>
          <a:p>
            <a:pPr marL="0" indent="0">
              <a:buNone/>
            </a:pPr>
            <a:endParaRPr lang="nl-BE" sz="2800" dirty="0"/>
          </a:p>
        </p:txBody>
      </p:sp>
      <p:sp>
        <p:nvSpPr>
          <p:cNvPr id="5" name="object 5">
            <a:extLst>
              <a:ext uri="{FF2B5EF4-FFF2-40B4-BE49-F238E27FC236}">
                <a16:creationId xmlns:a16="http://schemas.microsoft.com/office/drawing/2014/main" id="{ADA1C75D-383C-6725-BAF7-734A39A52ED3}"/>
              </a:ext>
            </a:extLst>
          </p:cNvPr>
          <p:cNvSpPr/>
          <p:nvPr/>
        </p:nvSpPr>
        <p:spPr>
          <a:xfrm>
            <a:off x="498792" y="523875"/>
            <a:ext cx="1200150" cy="5972175"/>
          </a:xfrm>
          <a:custGeom>
            <a:avLst/>
            <a:gdLst/>
            <a:ahLst/>
            <a:cxnLst/>
            <a:rect l="l" t="t" r="r" b="b"/>
            <a:pathLst>
              <a:path w="1200150" h="5972175">
                <a:moveTo>
                  <a:pt x="1200150" y="0"/>
                </a:moveTo>
                <a:lnTo>
                  <a:pt x="0" y="0"/>
                </a:lnTo>
                <a:lnTo>
                  <a:pt x="0" y="5972175"/>
                </a:lnTo>
                <a:lnTo>
                  <a:pt x="1200150" y="5972175"/>
                </a:lnTo>
                <a:lnTo>
                  <a:pt x="1200150" y="0"/>
                </a:lnTo>
                <a:close/>
              </a:path>
            </a:pathLst>
          </a:custGeom>
          <a:solidFill>
            <a:srgbClr val="DFB8F5"/>
          </a:solidFill>
        </p:spPr>
        <p:txBody>
          <a:bodyPr wrap="square" lIns="0" tIns="0" rIns="0" bIns="0" rtlCol="0"/>
          <a:lstStyle/>
          <a:p>
            <a:endParaRPr dirty="0"/>
          </a:p>
        </p:txBody>
      </p:sp>
      <p:sp>
        <p:nvSpPr>
          <p:cNvPr id="7" name="object 2">
            <a:extLst>
              <a:ext uri="{FF2B5EF4-FFF2-40B4-BE49-F238E27FC236}">
                <a16:creationId xmlns:a16="http://schemas.microsoft.com/office/drawing/2014/main" id="{4C8079DC-6683-286D-C46E-0766C699A72C}"/>
              </a:ext>
            </a:extLst>
          </p:cNvPr>
          <p:cNvSpPr/>
          <p:nvPr/>
        </p:nvSpPr>
        <p:spPr>
          <a:xfrm>
            <a:off x="1981200" y="1295400"/>
            <a:ext cx="9372600" cy="5200650"/>
          </a:xfrm>
          <a:custGeom>
            <a:avLst/>
            <a:gdLst/>
            <a:ahLst/>
            <a:cxnLst/>
            <a:rect l="l" t="t" r="r" b="b"/>
            <a:pathLst>
              <a:path w="9410700" h="5972175">
                <a:moveTo>
                  <a:pt x="9410700" y="0"/>
                </a:moveTo>
                <a:lnTo>
                  <a:pt x="0" y="0"/>
                </a:lnTo>
                <a:lnTo>
                  <a:pt x="0" y="5972175"/>
                </a:lnTo>
                <a:lnTo>
                  <a:pt x="9410700" y="5972175"/>
                </a:lnTo>
                <a:lnTo>
                  <a:pt x="9410700" y="0"/>
                </a:lnTo>
                <a:close/>
              </a:path>
            </a:pathLst>
          </a:custGeom>
          <a:solidFill>
            <a:srgbClr val="DFB8F5"/>
          </a:solidFill>
        </p:spPr>
        <p:txBody>
          <a:bodyPr wrap="square" lIns="0" tIns="0" rIns="0" bIns="0" rtlCol="0"/>
          <a:lstStyle/>
          <a:p>
            <a:endParaRPr lang="nl-BE"/>
          </a:p>
        </p:txBody>
      </p:sp>
      <p:sp>
        <p:nvSpPr>
          <p:cNvPr id="10" name="Tekstvak 9">
            <a:extLst>
              <a:ext uri="{FF2B5EF4-FFF2-40B4-BE49-F238E27FC236}">
                <a16:creationId xmlns:a16="http://schemas.microsoft.com/office/drawing/2014/main" id="{6F63ACFF-98D5-F428-B6AA-9FDA2CD1F433}"/>
              </a:ext>
            </a:extLst>
          </p:cNvPr>
          <p:cNvSpPr txBox="1"/>
          <p:nvPr/>
        </p:nvSpPr>
        <p:spPr>
          <a:xfrm>
            <a:off x="1981200" y="1336483"/>
            <a:ext cx="9111933" cy="6186309"/>
          </a:xfrm>
          <a:prstGeom prst="rect">
            <a:avLst/>
          </a:prstGeom>
          <a:noFill/>
        </p:spPr>
        <p:txBody>
          <a:bodyPr wrap="square" rtlCol="0">
            <a:spAutoFit/>
          </a:bodyPr>
          <a:lstStyle/>
          <a:p>
            <a:r>
              <a:rPr lang="nl-BE" sz="3600" dirty="0"/>
              <a:t>Luister naar de stelling: </a:t>
            </a:r>
          </a:p>
          <a:p>
            <a:pPr marL="571500" indent="-571500">
              <a:buFont typeface="Arial" panose="020B0604020202020204" pitchFamily="34" charset="0"/>
              <a:buChar char="•"/>
            </a:pPr>
            <a:r>
              <a:rPr lang="nl-BE" sz="3600" dirty="0"/>
              <a:t>Kies een positie</a:t>
            </a:r>
          </a:p>
          <a:p>
            <a:pPr marL="1028700" lvl="1" indent="-571500">
              <a:buFont typeface="Arial" panose="020B0604020202020204" pitchFamily="34" charset="0"/>
              <a:buChar char="•"/>
            </a:pPr>
            <a:r>
              <a:rPr lang="nl-BE" sz="3600" dirty="0"/>
              <a:t>Denk jij dat het een “linkse” stelling is? Ga dan links staan </a:t>
            </a:r>
          </a:p>
          <a:p>
            <a:pPr marL="1028700" lvl="1" indent="-571500">
              <a:buFont typeface="Arial" panose="020B0604020202020204" pitchFamily="34" charset="0"/>
              <a:buChar char="•"/>
            </a:pPr>
            <a:r>
              <a:rPr lang="nl-BE" sz="3600" dirty="0"/>
              <a:t>Denk jij dat het een “rechtse” stelling is? Ga dan rechts staan </a:t>
            </a:r>
          </a:p>
          <a:p>
            <a:pPr marL="1028700" lvl="1" indent="-571500">
              <a:buFont typeface="Arial" panose="020B0604020202020204" pitchFamily="34" charset="0"/>
              <a:buChar char="•"/>
            </a:pPr>
            <a:r>
              <a:rPr lang="nl-BE" sz="3600" dirty="0"/>
              <a:t>Ga in gesprek: waarom heb jij een bepaalde kant gekozen? </a:t>
            </a:r>
          </a:p>
          <a:p>
            <a:pPr lvl="1"/>
            <a:r>
              <a:rPr lang="nl-BE" sz="3600" dirty="0"/>
              <a:t> </a:t>
            </a:r>
          </a:p>
          <a:p>
            <a:endParaRPr lang="nl-BE" sz="3600" dirty="0"/>
          </a:p>
          <a:p>
            <a:pPr marL="1028700" lvl="1" indent="-571500">
              <a:buFont typeface="Arial" panose="020B0604020202020204" pitchFamily="34" charset="0"/>
              <a:buChar char="•"/>
            </a:pPr>
            <a:endParaRPr lang="nl-BE" sz="3600" dirty="0"/>
          </a:p>
        </p:txBody>
      </p:sp>
      <p:sp>
        <p:nvSpPr>
          <p:cNvPr id="4" name="Tekstvak 3">
            <a:extLst>
              <a:ext uri="{FF2B5EF4-FFF2-40B4-BE49-F238E27FC236}">
                <a16:creationId xmlns:a16="http://schemas.microsoft.com/office/drawing/2014/main" id="{3F7B9F43-4905-36A6-B1C0-DA35C74C480B}"/>
              </a:ext>
            </a:extLst>
          </p:cNvPr>
          <p:cNvSpPr txBox="1"/>
          <p:nvPr/>
        </p:nvSpPr>
        <p:spPr>
          <a:xfrm rot="16200000">
            <a:off x="-1158553" y="2922165"/>
            <a:ext cx="4540102" cy="923330"/>
          </a:xfrm>
          <a:prstGeom prst="rect">
            <a:avLst/>
          </a:prstGeom>
          <a:noFill/>
        </p:spPr>
        <p:txBody>
          <a:bodyPr wrap="square" rtlCol="0">
            <a:spAutoFit/>
          </a:bodyPr>
          <a:lstStyle/>
          <a:p>
            <a:r>
              <a:rPr lang="nl-BE" sz="5400" b="1" dirty="0"/>
              <a:t>Stellingenspel</a:t>
            </a:r>
          </a:p>
        </p:txBody>
      </p:sp>
    </p:spTree>
    <p:extLst>
      <p:ext uri="{BB962C8B-B14F-4D97-AF65-F5344CB8AC3E}">
        <p14:creationId xmlns:p14="http://schemas.microsoft.com/office/powerpoint/2010/main" val="143462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82711F49-2982-5A01-9EB6-50D4B42F76EC}"/>
              </a:ext>
            </a:extLst>
          </p:cNvPr>
          <p:cNvSpPr txBox="1"/>
          <p:nvPr/>
        </p:nvSpPr>
        <p:spPr>
          <a:xfrm>
            <a:off x="967726" y="1788430"/>
            <a:ext cx="8785873" cy="4376198"/>
          </a:xfrm>
          <a:prstGeom prst="rect">
            <a:avLst/>
          </a:prstGeom>
        </p:spPr>
        <p:txBody>
          <a:bodyPr vert="horz" wrap="square" lIns="0" tIns="15875" rIns="0" bIns="0" rtlCol="0">
            <a:spAutoFit/>
          </a:bodyPr>
          <a:lstStyle/>
          <a:p>
            <a:pPr marL="12700">
              <a:lnSpc>
                <a:spcPct val="100000"/>
              </a:lnSpc>
            </a:pPr>
            <a:r>
              <a:rPr lang="nl-BE" sz="2750" b="1" spc="25" dirty="0">
                <a:latin typeface="Calibri"/>
                <a:cs typeface="Calibri"/>
              </a:rPr>
              <a:t>Wat gaan we vandaag leren? </a:t>
            </a:r>
            <a:endParaRPr lang="nl-NL" sz="2750" dirty="0">
              <a:latin typeface="Calibri"/>
              <a:cs typeface="Calibri"/>
            </a:endParaRPr>
          </a:p>
          <a:p>
            <a:pPr marL="469900" indent="-457834">
              <a:lnSpc>
                <a:spcPct val="100000"/>
              </a:lnSpc>
              <a:spcBef>
                <a:spcPts val="234"/>
              </a:spcBef>
              <a:buSzPct val="137500"/>
              <a:buFont typeface="Arial MT"/>
              <a:buChar char="•"/>
              <a:tabLst>
                <a:tab pos="469900" algn="l"/>
                <a:tab pos="470534" algn="l"/>
              </a:tabLst>
            </a:pPr>
            <a:r>
              <a:rPr lang="nl-NL" sz="2750" dirty="0">
                <a:latin typeface="Calibri"/>
                <a:cs typeface="Calibri"/>
              </a:rPr>
              <a:t>Waarom zijn er politieke partijen? En welke zijn de ‘traditionele partijen’ die zullen opkomen voor de (lokale) verkiezingen?</a:t>
            </a:r>
          </a:p>
          <a:p>
            <a:pPr marL="469900" indent="-457834">
              <a:lnSpc>
                <a:spcPct val="100000"/>
              </a:lnSpc>
              <a:spcBef>
                <a:spcPts val="234"/>
              </a:spcBef>
              <a:buSzPct val="137500"/>
              <a:buFont typeface="Arial MT"/>
              <a:buChar char="•"/>
              <a:tabLst>
                <a:tab pos="469900" algn="l"/>
                <a:tab pos="470534" algn="l"/>
              </a:tabLst>
            </a:pPr>
            <a:r>
              <a:rPr lang="nl-NL" sz="2750" dirty="0">
                <a:latin typeface="Calibri"/>
                <a:cs typeface="Calibri"/>
              </a:rPr>
              <a:t>Wat is ideologie? En wat zijn de voornaamste ideologieën in Vlaanderen?</a:t>
            </a:r>
          </a:p>
          <a:p>
            <a:pPr marL="469900" indent="-457834">
              <a:lnSpc>
                <a:spcPct val="100000"/>
              </a:lnSpc>
              <a:spcBef>
                <a:spcPts val="234"/>
              </a:spcBef>
              <a:buSzPct val="137500"/>
              <a:buFont typeface="Arial MT"/>
              <a:buChar char="•"/>
              <a:tabLst>
                <a:tab pos="469900" algn="l"/>
                <a:tab pos="470534" algn="l"/>
              </a:tabLst>
            </a:pPr>
            <a:r>
              <a:rPr lang="nl-NL" sz="2750" dirty="0">
                <a:latin typeface="Calibri"/>
                <a:cs typeface="Calibri"/>
              </a:rPr>
              <a:t>Wanneer is een partij ‘links’, ‘rechts’ of ‘centrum’? </a:t>
            </a:r>
          </a:p>
          <a:p>
            <a:pPr marL="469900" indent="-457834">
              <a:lnSpc>
                <a:spcPct val="100000"/>
              </a:lnSpc>
              <a:spcBef>
                <a:spcPts val="234"/>
              </a:spcBef>
              <a:buSzPct val="137500"/>
              <a:buFont typeface="Arial MT"/>
              <a:buChar char="•"/>
              <a:tabLst>
                <a:tab pos="469900" algn="l"/>
                <a:tab pos="470534" algn="l"/>
              </a:tabLst>
            </a:pPr>
            <a:r>
              <a:rPr lang="nl-NL" sz="2750" dirty="0">
                <a:latin typeface="Calibri"/>
                <a:cs typeface="Calibri"/>
              </a:rPr>
              <a:t>Wat zijn de belangrijkste standpunten van de traditionele partijen?</a:t>
            </a:r>
          </a:p>
          <a:p>
            <a:pPr marL="469900" indent="-457834">
              <a:lnSpc>
                <a:spcPct val="100000"/>
              </a:lnSpc>
              <a:spcBef>
                <a:spcPts val="234"/>
              </a:spcBef>
              <a:buSzPct val="137500"/>
              <a:buFont typeface="Arial MT"/>
              <a:buChar char="•"/>
              <a:tabLst>
                <a:tab pos="469900" algn="l"/>
                <a:tab pos="470534" algn="l"/>
              </a:tabLst>
            </a:pPr>
            <a:r>
              <a:rPr lang="nl-NL" sz="2750" dirty="0">
                <a:latin typeface="Calibri"/>
                <a:cs typeface="Calibri"/>
              </a:rPr>
              <a:t>Wat denk je zelf over enkele belangrijke politieke thema’s?</a:t>
            </a:r>
          </a:p>
        </p:txBody>
      </p:sp>
      <p:sp>
        <p:nvSpPr>
          <p:cNvPr id="3" name="object 2">
            <a:extLst>
              <a:ext uri="{FF2B5EF4-FFF2-40B4-BE49-F238E27FC236}">
                <a16:creationId xmlns:a16="http://schemas.microsoft.com/office/drawing/2014/main" id="{BC109AB0-0781-3AF7-4F82-8807E7D20241}"/>
              </a:ext>
            </a:extLst>
          </p:cNvPr>
          <p:cNvSpPr txBox="1">
            <a:spLocks/>
          </p:cNvSpPr>
          <p:nvPr/>
        </p:nvSpPr>
        <p:spPr>
          <a:xfrm>
            <a:off x="929627" y="686943"/>
            <a:ext cx="1965973" cy="589905"/>
          </a:xfrm>
          <a:prstGeom prst="rect">
            <a:avLst/>
          </a:prstGeom>
          <a:solidFill>
            <a:srgbClr val="DFB7F5"/>
          </a:solidFill>
        </p:spPr>
        <p:txBody>
          <a:bodyPr vert="horz" wrap="square" lIns="0" tIns="0" rIns="0" bIns="0" rtlCol="0">
            <a:spAutoFit/>
          </a:bodyPr>
          <a:lstStyle>
            <a:lvl1pPr>
              <a:defRPr>
                <a:latin typeface="+mj-lt"/>
                <a:ea typeface="+mj-ea"/>
                <a:cs typeface="+mj-cs"/>
              </a:defRPr>
            </a:lvl1pPr>
          </a:lstStyle>
          <a:p>
            <a:pPr marL="635">
              <a:lnSpc>
                <a:spcPts val="4630"/>
              </a:lnSpc>
            </a:pPr>
            <a:r>
              <a:rPr lang="nl-BE" sz="3950" b="1" kern="0" dirty="0">
                <a:solidFill>
                  <a:sysClr val="windowText" lastClr="000000"/>
                </a:solidFill>
                <a:latin typeface="Calibri"/>
                <a:cs typeface="Calibri"/>
              </a:rPr>
              <a:t>Welkom!</a:t>
            </a:r>
          </a:p>
        </p:txBody>
      </p:sp>
      <p:grpSp>
        <p:nvGrpSpPr>
          <p:cNvPr id="4" name="object 4">
            <a:extLst>
              <a:ext uri="{FF2B5EF4-FFF2-40B4-BE49-F238E27FC236}">
                <a16:creationId xmlns:a16="http://schemas.microsoft.com/office/drawing/2014/main" id="{AFDEA268-8514-7CDE-0F5B-A8AE2501FC66}"/>
              </a:ext>
            </a:extLst>
          </p:cNvPr>
          <p:cNvGrpSpPr/>
          <p:nvPr/>
        </p:nvGrpSpPr>
        <p:grpSpPr>
          <a:xfrm>
            <a:off x="7010400" y="358007"/>
            <a:ext cx="4772025" cy="1247775"/>
            <a:chOff x="7105650" y="5505450"/>
            <a:chExt cx="4772025" cy="1247775"/>
          </a:xfrm>
        </p:grpSpPr>
        <p:pic>
          <p:nvPicPr>
            <p:cNvPr id="5" name="object 5">
              <a:extLst>
                <a:ext uri="{FF2B5EF4-FFF2-40B4-BE49-F238E27FC236}">
                  <a16:creationId xmlns:a16="http://schemas.microsoft.com/office/drawing/2014/main" id="{1710ECBF-451C-889C-516B-1EE57F25CE08}"/>
                </a:ext>
              </a:extLst>
            </p:cNvPr>
            <p:cNvPicPr/>
            <p:nvPr/>
          </p:nvPicPr>
          <p:blipFill>
            <a:blip r:embed="rId3" cstate="print"/>
            <a:stretch>
              <a:fillRect/>
            </a:stretch>
          </p:blipFill>
          <p:spPr>
            <a:xfrm>
              <a:off x="10677525" y="5505450"/>
              <a:ext cx="1200150" cy="1200150"/>
            </a:xfrm>
            <a:prstGeom prst="rect">
              <a:avLst/>
            </a:prstGeom>
          </p:spPr>
        </p:pic>
        <p:pic>
          <p:nvPicPr>
            <p:cNvPr id="6" name="object 6">
              <a:extLst>
                <a:ext uri="{FF2B5EF4-FFF2-40B4-BE49-F238E27FC236}">
                  <a16:creationId xmlns:a16="http://schemas.microsoft.com/office/drawing/2014/main" id="{9B9CD0FF-1785-33BD-5431-8DE563C200F4}"/>
                </a:ext>
              </a:extLst>
            </p:cNvPr>
            <p:cNvPicPr/>
            <p:nvPr/>
          </p:nvPicPr>
          <p:blipFill>
            <a:blip r:embed="rId4" cstate="print"/>
            <a:stretch>
              <a:fillRect/>
            </a:stretch>
          </p:blipFill>
          <p:spPr>
            <a:xfrm>
              <a:off x="7105650" y="5553073"/>
              <a:ext cx="3590925" cy="1200150"/>
            </a:xfrm>
            <a:prstGeom prst="rect">
              <a:avLst/>
            </a:prstGeom>
          </p:spPr>
        </p:pic>
      </p:grpSp>
    </p:spTree>
    <p:extLst>
      <p:ext uri="{BB962C8B-B14F-4D97-AF65-F5344CB8AC3E}">
        <p14:creationId xmlns:p14="http://schemas.microsoft.com/office/powerpoint/2010/main" val="2928366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8CD4-08B3-2D92-A2A0-F7237146AEC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0BA4376-847C-7447-9B45-7D72ACDA9FFA}"/>
              </a:ext>
            </a:extLst>
          </p:cNvPr>
          <p:cNvSpPr txBox="1">
            <a:spLocks noGrp="1"/>
          </p:cNvSpPr>
          <p:nvPr>
            <p:ph type="title"/>
          </p:nvPr>
        </p:nvSpPr>
        <p:spPr>
          <a:xfrm>
            <a:off x="929628" y="686943"/>
            <a:ext cx="4861572"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Het politieke spectrum </a:t>
            </a:r>
            <a:endParaRPr lang="nl-BE" sz="3950" b="1" dirty="0">
              <a:latin typeface="Calibri"/>
              <a:cs typeface="Calibri"/>
            </a:endParaRPr>
          </a:p>
        </p:txBody>
      </p:sp>
      <p:pic>
        <p:nvPicPr>
          <p:cNvPr id="4" name="object 4">
            <a:extLst>
              <a:ext uri="{FF2B5EF4-FFF2-40B4-BE49-F238E27FC236}">
                <a16:creationId xmlns:a16="http://schemas.microsoft.com/office/drawing/2014/main" id="{ECAF3C5B-B5DD-F38A-DFC5-ED31CE97837C}"/>
              </a:ext>
            </a:extLst>
          </p:cNvPr>
          <p:cNvPicPr/>
          <p:nvPr/>
        </p:nvPicPr>
        <p:blipFill>
          <a:blip r:embed="rId3" cstate="print"/>
          <a:stretch>
            <a:fillRect/>
          </a:stretch>
        </p:blipFill>
        <p:spPr>
          <a:xfrm>
            <a:off x="10677525" y="5505450"/>
            <a:ext cx="1200150" cy="1200150"/>
          </a:xfrm>
          <a:prstGeom prst="rect">
            <a:avLst/>
          </a:prstGeom>
        </p:spPr>
      </p:pic>
      <p:pic>
        <p:nvPicPr>
          <p:cNvPr id="5" name="Afbeelding 4" descr="Afbeelding met tekst, Lettertype, Graphics, logo&#10;&#10;Automatisch gegenereerde beschrijving">
            <a:extLst>
              <a:ext uri="{FF2B5EF4-FFF2-40B4-BE49-F238E27FC236}">
                <a16:creationId xmlns:a16="http://schemas.microsoft.com/office/drawing/2014/main" id="{108E0644-1BB0-8427-FBA9-D0C04D1A6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48" y="4062697"/>
            <a:ext cx="1496760" cy="516776"/>
          </a:xfrm>
          <a:prstGeom prst="rect">
            <a:avLst/>
          </a:prstGeom>
        </p:spPr>
      </p:pic>
      <p:pic>
        <p:nvPicPr>
          <p:cNvPr id="7" name="Afbeelding 6">
            <a:extLst>
              <a:ext uri="{FF2B5EF4-FFF2-40B4-BE49-F238E27FC236}">
                <a16:creationId xmlns:a16="http://schemas.microsoft.com/office/drawing/2014/main" id="{2EADF775-33DD-96D6-4A73-782AEC2188CD}"/>
              </a:ext>
            </a:extLst>
          </p:cNvPr>
          <p:cNvPicPr>
            <a:picLocks noChangeAspect="1"/>
          </p:cNvPicPr>
          <p:nvPr/>
        </p:nvPicPr>
        <p:blipFill>
          <a:blip r:embed="rId5"/>
          <a:stretch>
            <a:fillRect/>
          </a:stretch>
        </p:blipFill>
        <p:spPr>
          <a:xfrm>
            <a:off x="1496760" y="3171599"/>
            <a:ext cx="1143750" cy="510224"/>
          </a:xfrm>
          <a:prstGeom prst="rect">
            <a:avLst/>
          </a:prstGeom>
        </p:spPr>
      </p:pic>
      <p:pic>
        <p:nvPicPr>
          <p:cNvPr id="8" name="Afbeelding 7" descr="Afbeelding met tekst, Lettertype, Graphics, logo&#10;&#10;Automatisch gegenereerde beschrijving">
            <a:extLst>
              <a:ext uri="{FF2B5EF4-FFF2-40B4-BE49-F238E27FC236}">
                <a16:creationId xmlns:a16="http://schemas.microsoft.com/office/drawing/2014/main" id="{03BB742A-5A15-D1DE-A2A1-8CFF0E3417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3326" y="4030249"/>
            <a:ext cx="1847910" cy="470731"/>
          </a:xfrm>
          <a:prstGeom prst="rect">
            <a:avLst/>
          </a:prstGeom>
        </p:spPr>
      </p:pic>
      <p:pic>
        <p:nvPicPr>
          <p:cNvPr id="9" name="Graphic 8">
            <a:extLst>
              <a:ext uri="{FF2B5EF4-FFF2-40B4-BE49-F238E27FC236}">
                <a16:creationId xmlns:a16="http://schemas.microsoft.com/office/drawing/2014/main" id="{A15BEDC7-F5C9-1563-04EF-B12C292002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67306" y="3171599"/>
            <a:ext cx="1551081" cy="510224"/>
          </a:xfrm>
          <a:prstGeom prst="rect">
            <a:avLst/>
          </a:prstGeom>
        </p:spPr>
      </p:pic>
      <p:pic>
        <p:nvPicPr>
          <p:cNvPr id="10" name="Afbeelding 9" descr="Afbeelding met logo, Lettertype, tekst, Graphics&#10;&#10;Automatisch gegenereerde beschrijving">
            <a:extLst>
              <a:ext uri="{FF2B5EF4-FFF2-40B4-BE49-F238E27FC236}">
                <a16:creationId xmlns:a16="http://schemas.microsoft.com/office/drawing/2014/main" id="{CB9A8B33-D80B-CA9D-DF1B-2C3CCF8264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9648" y="2811618"/>
            <a:ext cx="1490666" cy="1008006"/>
          </a:xfrm>
          <a:prstGeom prst="rect">
            <a:avLst/>
          </a:prstGeom>
        </p:spPr>
      </p:pic>
      <p:pic>
        <p:nvPicPr>
          <p:cNvPr id="11" name="Graphic 10">
            <a:extLst>
              <a:ext uri="{FF2B5EF4-FFF2-40B4-BE49-F238E27FC236}">
                <a16:creationId xmlns:a16="http://schemas.microsoft.com/office/drawing/2014/main" id="{188ECA47-5BDB-7C50-C0D1-3775BC20DF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07090" y="2968168"/>
            <a:ext cx="1636172" cy="477892"/>
          </a:xfrm>
          <a:prstGeom prst="rect">
            <a:avLst/>
          </a:prstGeom>
        </p:spPr>
      </p:pic>
      <p:pic>
        <p:nvPicPr>
          <p:cNvPr id="12" name="Graphic 11">
            <a:extLst>
              <a:ext uri="{FF2B5EF4-FFF2-40B4-BE49-F238E27FC236}">
                <a16:creationId xmlns:a16="http://schemas.microsoft.com/office/drawing/2014/main" id="{00BFCF09-ACC1-98CB-776C-F07DFEB4C2C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85455" y="3951761"/>
            <a:ext cx="2299676" cy="732640"/>
          </a:xfrm>
          <a:prstGeom prst="rect">
            <a:avLst/>
          </a:prstGeom>
        </p:spPr>
      </p:pic>
      <p:cxnSp>
        <p:nvCxnSpPr>
          <p:cNvPr id="6" name="Rechte verbindingslijn met pijl 5">
            <a:extLst>
              <a:ext uri="{FF2B5EF4-FFF2-40B4-BE49-F238E27FC236}">
                <a16:creationId xmlns:a16="http://schemas.microsoft.com/office/drawing/2014/main" id="{0C2B3746-07E5-D0DC-46A2-F0B3AC5B5A12}"/>
              </a:ext>
            </a:extLst>
          </p:cNvPr>
          <p:cNvCxnSpPr>
            <a:cxnSpLocks/>
          </p:cNvCxnSpPr>
          <p:nvPr/>
        </p:nvCxnSpPr>
        <p:spPr>
          <a:xfrm>
            <a:off x="1162654" y="3889832"/>
            <a:ext cx="937662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kstvak 12">
            <a:extLst>
              <a:ext uri="{FF2B5EF4-FFF2-40B4-BE49-F238E27FC236}">
                <a16:creationId xmlns:a16="http://schemas.microsoft.com/office/drawing/2014/main" id="{322295B9-8065-A4CB-BD1F-1780AEC39EEF}"/>
              </a:ext>
            </a:extLst>
          </p:cNvPr>
          <p:cNvSpPr txBox="1"/>
          <p:nvPr/>
        </p:nvSpPr>
        <p:spPr>
          <a:xfrm>
            <a:off x="10677525" y="3597444"/>
            <a:ext cx="2638152" cy="584775"/>
          </a:xfrm>
          <a:prstGeom prst="rect">
            <a:avLst/>
          </a:prstGeom>
          <a:noFill/>
        </p:spPr>
        <p:txBody>
          <a:bodyPr wrap="square" rtlCol="0">
            <a:spAutoFit/>
          </a:bodyPr>
          <a:lstStyle/>
          <a:p>
            <a:r>
              <a:rPr lang="nl-BE" sz="3200" b="1" dirty="0"/>
              <a:t>RECHTS</a:t>
            </a:r>
            <a:endParaRPr lang="nl-BE" b="1" dirty="0"/>
          </a:p>
        </p:txBody>
      </p:sp>
      <p:sp>
        <p:nvSpPr>
          <p:cNvPr id="3" name="Tekstvak 2">
            <a:extLst>
              <a:ext uri="{FF2B5EF4-FFF2-40B4-BE49-F238E27FC236}">
                <a16:creationId xmlns:a16="http://schemas.microsoft.com/office/drawing/2014/main" id="{8FE97EF7-9336-928A-5A4E-E86A5F0426FB}"/>
              </a:ext>
            </a:extLst>
          </p:cNvPr>
          <p:cNvSpPr txBox="1"/>
          <p:nvPr/>
        </p:nvSpPr>
        <p:spPr>
          <a:xfrm>
            <a:off x="-29148" y="3619253"/>
            <a:ext cx="2638152" cy="584775"/>
          </a:xfrm>
          <a:prstGeom prst="rect">
            <a:avLst/>
          </a:prstGeom>
          <a:noFill/>
        </p:spPr>
        <p:txBody>
          <a:bodyPr wrap="square" rtlCol="0">
            <a:spAutoFit/>
          </a:bodyPr>
          <a:lstStyle/>
          <a:p>
            <a:r>
              <a:rPr lang="nl-BE" sz="3200" b="1" dirty="0"/>
              <a:t>LINKS</a:t>
            </a:r>
            <a:endParaRPr lang="nl-BE" b="1" dirty="0"/>
          </a:p>
        </p:txBody>
      </p:sp>
    </p:spTree>
    <p:extLst>
      <p:ext uri="{BB962C8B-B14F-4D97-AF65-F5344CB8AC3E}">
        <p14:creationId xmlns:p14="http://schemas.microsoft.com/office/powerpoint/2010/main" val="169561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F7B5E-4E74-379D-0AC3-486C96B4FCD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DCE60D0-0E66-8760-F9F6-2FE45D6152A2}"/>
              </a:ext>
            </a:extLst>
          </p:cNvPr>
          <p:cNvSpPr txBox="1">
            <a:spLocks noGrp="1"/>
          </p:cNvSpPr>
          <p:nvPr>
            <p:ph type="title"/>
          </p:nvPr>
        </p:nvSpPr>
        <p:spPr>
          <a:xfrm>
            <a:off x="1981199" y="523875"/>
            <a:ext cx="9573599"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lang="nl-NL" sz="3950" dirty="0">
              <a:latin typeface="Calibri"/>
              <a:cs typeface="Calibri"/>
            </a:endParaRPr>
          </a:p>
        </p:txBody>
      </p:sp>
      <p:sp>
        <p:nvSpPr>
          <p:cNvPr id="3" name="object 3">
            <a:extLst>
              <a:ext uri="{FF2B5EF4-FFF2-40B4-BE49-F238E27FC236}">
                <a16:creationId xmlns:a16="http://schemas.microsoft.com/office/drawing/2014/main" id="{C9302C2E-5D55-B18C-313F-D269FC242580}"/>
              </a:ext>
            </a:extLst>
          </p:cNvPr>
          <p:cNvSpPr txBox="1"/>
          <p:nvPr/>
        </p:nvSpPr>
        <p:spPr>
          <a:xfrm>
            <a:off x="1098867" y="1493837"/>
            <a:ext cx="10347325" cy="1784463"/>
          </a:xfrm>
          <a:prstGeom prst="rect">
            <a:avLst/>
          </a:prstGeom>
        </p:spPr>
        <p:txBody>
          <a:bodyPr vert="horz" wrap="square" lIns="0" tIns="60325" rIns="0" bIns="0" rtlCol="0">
            <a:spAutoFit/>
          </a:bodyPr>
          <a:lstStyle/>
          <a:p>
            <a:endParaRPr lang="nl-NL" sz="2800" dirty="0"/>
          </a:p>
          <a:p>
            <a:pPr marL="457200" indent="-457200">
              <a:buFont typeface="Arial" panose="020B0604020202020204" pitchFamily="34" charset="0"/>
              <a:buChar char="•"/>
            </a:pPr>
            <a:endParaRPr lang="nl-NL" sz="2800" b="1" dirty="0">
              <a:highlight>
                <a:srgbClr val="FFFF00"/>
              </a:highlight>
            </a:endParaRPr>
          </a:p>
          <a:p>
            <a:pPr marL="457200" indent="-457200">
              <a:buFont typeface="Arial" panose="020B0604020202020204" pitchFamily="34" charset="0"/>
              <a:buChar char="•"/>
            </a:pPr>
            <a:endParaRPr lang="nl-NL" sz="2800" dirty="0"/>
          </a:p>
          <a:p>
            <a:pPr marL="0" indent="0">
              <a:buNone/>
            </a:pPr>
            <a:endParaRPr lang="nl-BE" sz="2800" dirty="0"/>
          </a:p>
        </p:txBody>
      </p:sp>
      <p:sp>
        <p:nvSpPr>
          <p:cNvPr id="5" name="object 5">
            <a:extLst>
              <a:ext uri="{FF2B5EF4-FFF2-40B4-BE49-F238E27FC236}">
                <a16:creationId xmlns:a16="http://schemas.microsoft.com/office/drawing/2014/main" id="{696C5A23-8AF5-BA34-25AD-4253EDCD9244}"/>
              </a:ext>
            </a:extLst>
          </p:cNvPr>
          <p:cNvSpPr/>
          <p:nvPr/>
        </p:nvSpPr>
        <p:spPr>
          <a:xfrm>
            <a:off x="498792" y="523875"/>
            <a:ext cx="1200150" cy="5972175"/>
          </a:xfrm>
          <a:custGeom>
            <a:avLst/>
            <a:gdLst/>
            <a:ahLst/>
            <a:cxnLst/>
            <a:rect l="l" t="t" r="r" b="b"/>
            <a:pathLst>
              <a:path w="1200150" h="5972175">
                <a:moveTo>
                  <a:pt x="1200150" y="0"/>
                </a:moveTo>
                <a:lnTo>
                  <a:pt x="0" y="0"/>
                </a:lnTo>
                <a:lnTo>
                  <a:pt x="0" y="5972175"/>
                </a:lnTo>
                <a:lnTo>
                  <a:pt x="1200150" y="5972175"/>
                </a:lnTo>
                <a:lnTo>
                  <a:pt x="1200150" y="0"/>
                </a:lnTo>
                <a:close/>
              </a:path>
            </a:pathLst>
          </a:custGeom>
          <a:solidFill>
            <a:srgbClr val="DFB8F5"/>
          </a:solidFill>
        </p:spPr>
        <p:txBody>
          <a:bodyPr wrap="square" lIns="0" tIns="0" rIns="0" bIns="0" rtlCol="0"/>
          <a:lstStyle/>
          <a:p>
            <a:endParaRPr dirty="0"/>
          </a:p>
        </p:txBody>
      </p:sp>
      <p:sp>
        <p:nvSpPr>
          <p:cNvPr id="7" name="object 2">
            <a:extLst>
              <a:ext uri="{FF2B5EF4-FFF2-40B4-BE49-F238E27FC236}">
                <a16:creationId xmlns:a16="http://schemas.microsoft.com/office/drawing/2014/main" id="{8E6C047C-6EE3-0D99-26C3-BBDDFAADC915}"/>
              </a:ext>
            </a:extLst>
          </p:cNvPr>
          <p:cNvSpPr/>
          <p:nvPr/>
        </p:nvSpPr>
        <p:spPr>
          <a:xfrm>
            <a:off x="1981200" y="1295400"/>
            <a:ext cx="9372600" cy="5200650"/>
          </a:xfrm>
          <a:custGeom>
            <a:avLst/>
            <a:gdLst/>
            <a:ahLst/>
            <a:cxnLst/>
            <a:rect l="l" t="t" r="r" b="b"/>
            <a:pathLst>
              <a:path w="9410700" h="5972175">
                <a:moveTo>
                  <a:pt x="9410700" y="0"/>
                </a:moveTo>
                <a:lnTo>
                  <a:pt x="0" y="0"/>
                </a:lnTo>
                <a:lnTo>
                  <a:pt x="0" y="5972175"/>
                </a:lnTo>
                <a:lnTo>
                  <a:pt x="9410700" y="5972175"/>
                </a:lnTo>
                <a:lnTo>
                  <a:pt x="9410700" y="0"/>
                </a:lnTo>
                <a:close/>
              </a:path>
            </a:pathLst>
          </a:custGeom>
          <a:solidFill>
            <a:srgbClr val="DFB8F5"/>
          </a:solidFill>
        </p:spPr>
        <p:txBody>
          <a:bodyPr wrap="square" lIns="0" tIns="0" rIns="0" bIns="0" rtlCol="0"/>
          <a:lstStyle/>
          <a:p>
            <a:endParaRPr lang="nl-BE"/>
          </a:p>
        </p:txBody>
      </p:sp>
      <p:sp>
        <p:nvSpPr>
          <p:cNvPr id="10" name="Tekstvak 9">
            <a:extLst>
              <a:ext uri="{FF2B5EF4-FFF2-40B4-BE49-F238E27FC236}">
                <a16:creationId xmlns:a16="http://schemas.microsoft.com/office/drawing/2014/main" id="{7DF661A1-772D-08EC-DF40-D4E766808314}"/>
              </a:ext>
            </a:extLst>
          </p:cNvPr>
          <p:cNvSpPr txBox="1"/>
          <p:nvPr/>
        </p:nvSpPr>
        <p:spPr>
          <a:xfrm>
            <a:off x="1981200" y="1336483"/>
            <a:ext cx="9111933" cy="4524315"/>
          </a:xfrm>
          <a:prstGeom prst="rect">
            <a:avLst/>
          </a:prstGeom>
          <a:noFill/>
        </p:spPr>
        <p:txBody>
          <a:bodyPr wrap="square" rtlCol="0">
            <a:spAutoFit/>
          </a:bodyPr>
          <a:lstStyle/>
          <a:p>
            <a:r>
              <a:rPr lang="nl-BE" sz="3600" dirty="0"/>
              <a:t>Luister naar het citaat:  </a:t>
            </a:r>
          </a:p>
          <a:p>
            <a:pPr marL="571500" indent="-571500">
              <a:buFont typeface="Arial" panose="020B0604020202020204" pitchFamily="34" charset="0"/>
              <a:buChar char="•"/>
            </a:pPr>
            <a:r>
              <a:rPr lang="nl-BE" sz="3600" dirty="0"/>
              <a:t>Van welke Vlaamse partij kan het citaat zijn?</a:t>
            </a:r>
          </a:p>
          <a:p>
            <a:pPr marL="571500" indent="-571500">
              <a:buFont typeface="Arial" panose="020B0604020202020204" pitchFamily="34" charset="0"/>
              <a:buChar char="•"/>
            </a:pPr>
            <a:r>
              <a:rPr lang="nl-BE" sz="3600" dirty="0"/>
              <a:t>Steek het juiste partijlogo in de lucht</a:t>
            </a:r>
          </a:p>
          <a:p>
            <a:pPr marL="571500" indent="-571500">
              <a:buFont typeface="Arial" panose="020B0604020202020204" pitchFamily="34" charset="0"/>
              <a:buChar char="•"/>
            </a:pPr>
            <a:r>
              <a:rPr lang="nl-BE" sz="3600" dirty="0"/>
              <a:t>Partij wordt besproken </a:t>
            </a:r>
          </a:p>
          <a:p>
            <a:pPr marL="571500" indent="-571500">
              <a:buFont typeface="Arial" panose="020B0604020202020204" pitchFamily="34" charset="0"/>
              <a:buChar char="•"/>
            </a:pPr>
            <a:r>
              <a:rPr lang="nl-BE" sz="3600" dirty="0"/>
              <a:t>Optie: langere versie – koppelen aan oefening 2</a:t>
            </a:r>
          </a:p>
          <a:p>
            <a:pPr marL="571500" indent="-571500">
              <a:buFont typeface="Arial" panose="020B0604020202020204" pitchFamily="34" charset="0"/>
              <a:buChar char="•"/>
            </a:pPr>
            <a:endParaRPr lang="nl-BE" sz="3600" dirty="0"/>
          </a:p>
          <a:p>
            <a:pPr marL="1028700" lvl="1" indent="-571500">
              <a:buFont typeface="Arial" panose="020B0604020202020204" pitchFamily="34" charset="0"/>
              <a:buChar char="•"/>
            </a:pPr>
            <a:endParaRPr lang="nl-BE" sz="3600" dirty="0"/>
          </a:p>
        </p:txBody>
      </p:sp>
      <p:sp>
        <p:nvSpPr>
          <p:cNvPr id="4" name="Tekstvak 3">
            <a:extLst>
              <a:ext uri="{FF2B5EF4-FFF2-40B4-BE49-F238E27FC236}">
                <a16:creationId xmlns:a16="http://schemas.microsoft.com/office/drawing/2014/main" id="{73D0D087-53D1-6D73-B7EB-3425CDDCB7E8}"/>
              </a:ext>
            </a:extLst>
          </p:cNvPr>
          <p:cNvSpPr txBox="1"/>
          <p:nvPr/>
        </p:nvSpPr>
        <p:spPr>
          <a:xfrm rot="16200000">
            <a:off x="-1171184" y="3048297"/>
            <a:ext cx="4540102" cy="923330"/>
          </a:xfrm>
          <a:prstGeom prst="rect">
            <a:avLst/>
          </a:prstGeom>
          <a:noFill/>
        </p:spPr>
        <p:txBody>
          <a:bodyPr wrap="square" rtlCol="0">
            <a:spAutoFit/>
          </a:bodyPr>
          <a:lstStyle/>
          <a:p>
            <a:pPr algn="ctr"/>
            <a:r>
              <a:rPr lang="nl-BE" sz="5400" b="1" dirty="0"/>
              <a:t>Citatenspel</a:t>
            </a:r>
          </a:p>
        </p:txBody>
      </p:sp>
    </p:spTree>
    <p:extLst>
      <p:ext uri="{BB962C8B-B14F-4D97-AF65-F5344CB8AC3E}">
        <p14:creationId xmlns:p14="http://schemas.microsoft.com/office/powerpoint/2010/main" val="218956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5CC603-6FAD-10F2-47D3-B90207830F5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2A8B85A-9256-A6FB-B2CF-FB87A51BFA10}"/>
              </a:ext>
            </a:extLst>
          </p:cNvPr>
          <p:cNvSpPr txBox="1">
            <a:spLocks noGrp="1"/>
          </p:cNvSpPr>
          <p:nvPr>
            <p:ph type="title"/>
          </p:nvPr>
        </p:nvSpPr>
        <p:spPr>
          <a:xfrm>
            <a:off x="929627" y="686943"/>
            <a:ext cx="9747898"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dirty="0">
              <a:latin typeface="Calibri"/>
              <a:cs typeface="Calibri"/>
            </a:endParaRPr>
          </a:p>
        </p:txBody>
      </p:sp>
      <p:sp>
        <p:nvSpPr>
          <p:cNvPr id="3" name="object 3">
            <a:extLst>
              <a:ext uri="{FF2B5EF4-FFF2-40B4-BE49-F238E27FC236}">
                <a16:creationId xmlns:a16="http://schemas.microsoft.com/office/drawing/2014/main" id="{AB02F780-FB8B-27DC-7CBA-B767E119F50A}"/>
              </a:ext>
            </a:extLst>
          </p:cNvPr>
          <p:cNvSpPr txBox="1"/>
          <p:nvPr/>
        </p:nvSpPr>
        <p:spPr>
          <a:xfrm>
            <a:off x="1415097" y="2956434"/>
            <a:ext cx="9361805" cy="960519"/>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“Ik ben het beu dat we geld halen bij de gepensioneerden en niet bij belastingparadijzen”</a:t>
            </a:r>
          </a:p>
        </p:txBody>
      </p:sp>
      <p:pic>
        <p:nvPicPr>
          <p:cNvPr id="4" name="object 4">
            <a:extLst>
              <a:ext uri="{FF2B5EF4-FFF2-40B4-BE49-F238E27FC236}">
                <a16:creationId xmlns:a16="http://schemas.microsoft.com/office/drawing/2014/main" id="{3E29F268-4DEE-4174-2F2F-50101EBC10A5}"/>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2031982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A5ADC4-66DC-6756-100A-17B3B697617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94A482-B9E2-433B-1023-576A5929E7AA}"/>
              </a:ext>
            </a:extLst>
          </p:cNvPr>
          <p:cNvSpPr txBox="1">
            <a:spLocks noGrp="1"/>
          </p:cNvSpPr>
          <p:nvPr>
            <p:ph type="title"/>
          </p:nvPr>
        </p:nvSpPr>
        <p:spPr>
          <a:xfrm>
            <a:off x="929627" y="686943"/>
            <a:ext cx="95859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2A2A7119-603D-C5CD-1D4A-16C2F2D396D6}"/>
              </a:ext>
            </a:extLst>
          </p:cNvPr>
          <p:cNvSpPr txBox="1"/>
          <p:nvPr/>
        </p:nvSpPr>
        <p:spPr>
          <a:xfrm>
            <a:off x="1415097" y="2956434"/>
            <a:ext cx="9361805" cy="960519"/>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“Ik ben het beu dat we geld halen bij de gepensioneerden en niet bij belastingparadijzen”</a:t>
            </a:r>
          </a:p>
        </p:txBody>
      </p:sp>
      <p:pic>
        <p:nvPicPr>
          <p:cNvPr id="4" name="object 4">
            <a:extLst>
              <a:ext uri="{FF2B5EF4-FFF2-40B4-BE49-F238E27FC236}">
                <a16:creationId xmlns:a16="http://schemas.microsoft.com/office/drawing/2014/main" id="{412F411C-618C-4771-2395-8BD108F964D1}"/>
              </a:ext>
            </a:extLst>
          </p:cNvPr>
          <p:cNvPicPr/>
          <p:nvPr/>
        </p:nvPicPr>
        <p:blipFill>
          <a:blip r:embed="rId3" cstate="print"/>
          <a:stretch>
            <a:fillRect/>
          </a:stretch>
        </p:blipFill>
        <p:spPr>
          <a:xfrm>
            <a:off x="10677525" y="5505450"/>
            <a:ext cx="1200150" cy="1200150"/>
          </a:xfrm>
          <a:prstGeom prst="rect">
            <a:avLst/>
          </a:prstGeom>
        </p:spPr>
      </p:pic>
      <p:sp>
        <p:nvSpPr>
          <p:cNvPr id="5" name="object 3">
            <a:extLst>
              <a:ext uri="{FF2B5EF4-FFF2-40B4-BE49-F238E27FC236}">
                <a16:creationId xmlns:a16="http://schemas.microsoft.com/office/drawing/2014/main" id="{26D02CB8-127B-9946-56F4-43F071B35A8B}"/>
              </a:ext>
            </a:extLst>
          </p:cNvPr>
          <p:cNvSpPr txBox="1"/>
          <p:nvPr/>
        </p:nvSpPr>
        <p:spPr>
          <a:xfrm>
            <a:off x="3124200" y="4983512"/>
            <a:ext cx="9361805" cy="521938"/>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750" spc="5" dirty="0">
                <a:latin typeface="Calibri"/>
                <a:cs typeface="Calibri"/>
              </a:rPr>
              <a:t>Partijvoorzitter PVDA – Raoul </a:t>
            </a:r>
            <a:r>
              <a:rPr lang="nl-NL" sz="2750" spc="5" dirty="0" err="1">
                <a:latin typeface="Calibri"/>
                <a:cs typeface="Calibri"/>
              </a:rPr>
              <a:t>Hedebouw</a:t>
            </a:r>
            <a:endParaRPr lang="nl-NL" sz="2750" spc="5" dirty="0">
              <a:latin typeface="Calibri"/>
              <a:cs typeface="Calibri"/>
            </a:endParaRPr>
          </a:p>
        </p:txBody>
      </p:sp>
      <p:pic>
        <p:nvPicPr>
          <p:cNvPr id="6" name="Afbeelding 5" descr="Afbeelding met tekst, Lettertype, Graphics, logo&#10;&#10;Automatisch gegenereerde beschrijving">
            <a:extLst>
              <a:ext uri="{FF2B5EF4-FFF2-40B4-BE49-F238E27FC236}">
                <a16:creationId xmlns:a16="http://schemas.microsoft.com/office/drawing/2014/main" id="{892EC980-F83E-5E48-436B-C107EFF94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648807"/>
            <a:ext cx="3476046" cy="1200150"/>
          </a:xfrm>
          <a:prstGeom prst="rect">
            <a:avLst/>
          </a:prstGeom>
        </p:spPr>
      </p:pic>
    </p:spTree>
    <p:extLst>
      <p:ext uri="{BB962C8B-B14F-4D97-AF65-F5344CB8AC3E}">
        <p14:creationId xmlns:p14="http://schemas.microsoft.com/office/powerpoint/2010/main" val="714115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72B08-8045-F605-E9BE-55B76F61384C}"/>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2B2496CF-73EE-0D45-9E93-5AFA7439D19D}"/>
              </a:ext>
            </a:extLst>
          </p:cNvPr>
          <p:cNvSpPr txBox="1"/>
          <p:nvPr/>
        </p:nvSpPr>
        <p:spPr>
          <a:xfrm>
            <a:off x="929626" y="1131245"/>
            <a:ext cx="9194800" cy="4302460"/>
          </a:xfrm>
          <a:prstGeom prst="rect">
            <a:avLst/>
          </a:prstGeom>
        </p:spPr>
        <p:txBody>
          <a:bodyPr vert="horz" wrap="square" lIns="0" tIns="107950" rIns="0" bIns="0" rtlCol="0">
            <a:spAutoFit/>
          </a:bodyPr>
          <a:lstStyle/>
          <a:p>
            <a:pPr marL="354965" indent="-342900">
              <a:lnSpc>
                <a:spcPct val="100000"/>
              </a:lnSpc>
              <a:spcBef>
                <a:spcPts val="850"/>
              </a:spcBef>
              <a:buSzPct val="65454"/>
              <a:buFont typeface="Arial MT"/>
              <a:buChar char="•"/>
              <a:tabLst>
                <a:tab pos="354965" algn="l"/>
                <a:tab pos="355600" algn="l"/>
              </a:tabLst>
            </a:pPr>
            <a:r>
              <a:rPr lang="nl-NL" sz="2750" i="1" spc="-5" dirty="0">
                <a:latin typeface="Calibri"/>
                <a:cs typeface="Calibri"/>
              </a:rPr>
              <a:t>Altijd aan jouw kant</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Antikapitalistisch socialisme</a:t>
            </a:r>
          </a:p>
          <a:p>
            <a:pPr marL="354965" indent="-342900">
              <a:spcBef>
                <a:spcPts val="850"/>
              </a:spcBef>
              <a:buSzPct val="65454"/>
              <a:buFont typeface="Arial MT"/>
              <a:buChar char="•"/>
              <a:tabLst>
                <a:tab pos="354965" algn="l"/>
                <a:tab pos="355600" algn="l"/>
              </a:tabLst>
            </a:pPr>
            <a:r>
              <a:rPr lang="nl-NL" sz="2750" spc="-5" dirty="0">
                <a:cs typeface="Calibri"/>
              </a:rPr>
              <a:t>Extreem-linkse partij</a:t>
            </a:r>
          </a:p>
          <a:p>
            <a:pPr marL="354965" indent="-342900">
              <a:spcBef>
                <a:spcPts val="850"/>
              </a:spcBef>
              <a:buSzPct val="65454"/>
              <a:buFont typeface="Arial MT"/>
              <a:buChar char="•"/>
              <a:tabLst>
                <a:tab pos="354965" algn="l"/>
                <a:tab pos="355600" algn="l"/>
              </a:tabLst>
            </a:pPr>
            <a:r>
              <a:rPr lang="nl-NL" sz="2750" spc="-5" dirty="0">
                <a:cs typeface="Calibri"/>
              </a:rPr>
              <a:t>Speerpunten</a:t>
            </a:r>
          </a:p>
          <a:p>
            <a:pPr marL="812165" lvl="1" indent="-342900">
              <a:spcBef>
                <a:spcPts val="850"/>
              </a:spcBef>
              <a:buSzPct val="65454"/>
              <a:buFont typeface="Arial MT"/>
              <a:buChar char="•"/>
              <a:tabLst>
                <a:tab pos="354965" algn="l"/>
                <a:tab pos="355600" algn="l"/>
              </a:tabLst>
            </a:pPr>
            <a:r>
              <a:rPr lang="nl-NL" sz="2750" spc="-5" dirty="0">
                <a:cs typeface="Calibri"/>
              </a:rPr>
              <a:t>Durf het geld halen waar het zit</a:t>
            </a:r>
          </a:p>
          <a:p>
            <a:pPr marL="812165" lvl="1" indent="-342900">
              <a:spcBef>
                <a:spcPts val="850"/>
              </a:spcBef>
              <a:buSzPct val="65454"/>
              <a:buFont typeface="Arial MT"/>
              <a:buChar char="•"/>
              <a:tabLst>
                <a:tab pos="354965" algn="l"/>
                <a:tab pos="355600" algn="l"/>
              </a:tabLst>
            </a:pPr>
            <a:r>
              <a:rPr lang="nl-NL" sz="2750" spc="-5" dirty="0">
                <a:cs typeface="Calibri"/>
              </a:rPr>
              <a:t>Maak het leven écht betaalbaar</a:t>
            </a:r>
          </a:p>
          <a:p>
            <a:pPr marL="812165" lvl="1" indent="-342900">
              <a:spcBef>
                <a:spcPts val="850"/>
              </a:spcBef>
              <a:buSzPct val="65454"/>
              <a:buFont typeface="Arial MT"/>
              <a:buChar char="•"/>
              <a:tabLst>
                <a:tab pos="354965" algn="l"/>
                <a:tab pos="355600" algn="l"/>
              </a:tabLst>
            </a:pPr>
            <a:r>
              <a:rPr lang="nl-NL" sz="2750" spc="-5" dirty="0">
                <a:cs typeface="Calibri"/>
              </a:rPr>
              <a:t>Stop de graaicultuur </a:t>
            </a:r>
          </a:p>
          <a:p>
            <a:pPr marL="812165" lvl="1" indent="-342900">
              <a:spcBef>
                <a:spcPts val="850"/>
              </a:spcBef>
              <a:buSzPct val="65454"/>
              <a:buFont typeface="Arial MT"/>
              <a:buChar char="•"/>
              <a:tabLst>
                <a:tab pos="354965" algn="l"/>
                <a:tab pos="355600" algn="l"/>
              </a:tabLst>
            </a:pPr>
            <a:r>
              <a:rPr lang="nl-NL" sz="2750" spc="-5" dirty="0">
                <a:cs typeface="Calibri"/>
              </a:rPr>
              <a:t>…</a:t>
            </a:r>
          </a:p>
        </p:txBody>
      </p:sp>
      <p:pic>
        <p:nvPicPr>
          <p:cNvPr id="2" name="object 4">
            <a:extLst>
              <a:ext uri="{FF2B5EF4-FFF2-40B4-BE49-F238E27FC236}">
                <a16:creationId xmlns:a16="http://schemas.microsoft.com/office/drawing/2014/main" id="{B1EB4FB0-723A-80DE-3619-0ECE7887C788}"/>
              </a:ext>
            </a:extLst>
          </p:cNvPr>
          <p:cNvPicPr/>
          <p:nvPr/>
        </p:nvPicPr>
        <p:blipFill>
          <a:blip r:embed="rId3" cstate="print"/>
          <a:stretch>
            <a:fillRect/>
          </a:stretch>
        </p:blipFill>
        <p:spPr>
          <a:xfrm>
            <a:off x="10677525" y="5505450"/>
            <a:ext cx="1200150" cy="1200150"/>
          </a:xfrm>
          <a:prstGeom prst="rect">
            <a:avLst/>
          </a:prstGeom>
        </p:spPr>
      </p:pic>
      <p:pic>
        <p:nvPicPr>
          <p:cNvPr id="3" name="Afbeelding 2" descr="Afbeelding met tekst, Lettertype, Graphics, logo&#10;&#10;Automatisch gegenereerde beschrijving">
            <a:extLst>
              <a:ext uri="{FF2B5EF4-FFF2-40B4-BE49-F238E27FC236}">
                <a16:creationId xmlns:a16="http://schemas.microsoft.com/office/drawing/2014/main" id="{DD35B132-73C0-7422-9663-627C949C2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7712" y="465249"/>
            <a:ext cx="3053430" cy="1054237"/>
          </a:xfrm>
          <a:prstGeom prst="rect">
            <a:avLst/>
          </a:prstGeom>
        </p:spPr>
      </p:pic>
      <p:sp>
        <p:nvSpPr>
          <p:cNvPr id="5" name="Tekstvak 4">
            <a:extLst>
              <a:ext uri="{FF2B5EF4-FFF2-40B4-BE49-F238E27FC236}">
                <a16:creationId xmlns:a16="http://schemas.microsoft.com/office/drawing/2014/main" id="{3E073B8D-340C-0B66-0633-3639C140D2F7}"/>
              </a:ext>
            </a:extLst>
          </p:cNvPr>
          <p:cNvSpPr txBox="1"/>
          <p:nvPr/>
        </p:nvSpPr>
        <p:spPr>
          <a:xfrm>
            <a:off x="929626" y="484914"/>
            <a:ext cx="5166373" cy="646331"/>
          </a:xfrm>
          <a:prstGeom prst="rect">
            <a:avLst/>
          </a:prstGeom>
          <a:noFill/>
        </p:spPr>
        <p:txBody>
          <a:bodyPr wrap="square" rtlCol="0">
            <a:spAutoFit/>
          </a:bodyPr>
          <a:lstStyle/>
          <a:p>
            <a:r>
              <a:rPr lang="nl-BE" sz="3600" dirty="0"/>
              <a:t>PVDA: Partij van de Arbeid</a:t>
            </a:r>
          </a:p>
        </p:txBody>
      </p:sp>
    </p:spTree>
    <p:extLst>
      <p:ext uri="{BB962C8B-B14F-4D97-AF65-F5344CB8AC3E}">
        <p14:creationId xmlns:p14="http://schemas.microsoft.com/office/powerpoint/2010/main" val="1615920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BAC45-0425-F42A-2382-2A513BBDC75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96158C8-D362-CB62-EA1D-F86C9D0C1287}"/>
              </a:ext>
            </a:extLst>
          </p:cNvPr>
          <p:cNvSpPr txBox="1">
            <a:spLocks noGrp="1"/>
          </p:cNvSpPr>
          <p:nvPr>
            <p:ph type="title"/>
          </p:nvPr>
        </p:nvSpPr>
        <p:spPr>
          <a:xfrm>
            <a:off x="929627" y="686943"/>
            <a:ext cx="95097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0E3E687E-F121-5163-D33C-EB95629F3BA0}"/>
              </a:ext>
            </a:extLst>
          </p:cNvPr>
          <p:cNvSpPr txBox="1"/>
          <p:nvPr/>
        </p:nvSpPr>
        <p:spPr>
          <a:xfrm>
            <a:off x="1415097" y="3429000"/>
            <a:ext cx="9361805" cy="960519"/>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 “Ze (de Vlaamse regering) zijn misschien geen klimaatontkenners, maar wel klimaattreuzelaars”</a:t>
            </a:r>
          </a:p>
        </p:txBody>
      </p:sp>
      <p:pic>
        <p:nvPicPr>
          <p:cNvPr id="4" name="object 4">
            <a:extLst>
              <a:ext uri="{FF2B5EF4-FFF2-40B4-BE49-F238E27FC236}">
                <a16:creationId xmlns:a16="http://schemas.microsoft.com/office/drawing/2014/main" id="{478589EF-940B-BB46-0D13-4457D8BF38A5}"/>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1819203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1813A-3A9B-9393-21FF-1F246F45469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CA9D013-762D-D6DA-500C-ABB5669A6AA4}"/>
              </a:ext>
            </a:extLst>
          </p:cNvPr>
          <p:cNvSpPr txBox="1">
            <a:spLocks noGrp="1"/>
          </p:cNvSpPr>
          <p:nvPr>
            <p:ph type="title"/>
          </p:nvPr>
        </p:nvSpPr>
        <p:spPr>
          <a:xfrm>
            <a:off x="929627" y="686943"/>
            <a:ext cx="95859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FF083712-18BC-8E7C-28FD-D52F224EC106}"/>
              </a:ext>
            </a:extLst>
          </p:cNvPr>
          <p:cNvSpPr txBox="1"/>
          <p:nvPr/>
        </p:nvSpPr>
        <p:spPr>
          <a:xfrm>
            <a:off x="1415097" y="3150171"/>
            <a:ext cx="9361805" cy="960519"/>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 “Ze (de Vlaamse regering) zijn misschien geen klimaatontkenners, maar wel klimaattreuzelaars”</a:t>
            </a:r>
          </a:p>
        </p:txBody>
      </p:sp>
      <p:pic>
        <p:nvPicPr>
          <p:cNvPr id="4" name="object 4">
            <a:extLst>
              <a:ext uri="{FF2B5EF4-FFF2-40B4-BE49-F238E27FC236}">
                <a16:creationId xmlns:a16="http://schemas.microsoft.com/office/drawing/2014/main" id="{D89C6AC1-0EF7-17D1-A4F7-FA56D31E7D29}"/>
              </a:ext>
            </a:extLst>
          </p:cNvPr>
          <p:cNvPicPr/>
          <p:nvPr/>
        </p:nvPicPr>
        <p:blipFill>
          <a:blip r:embed="rId3" cstate="print"/>
          <a:stretch>
            <a:fillRect/>
          </a:stretch>
        </p:blipFill>
        <p:spPr>
          <a:xfrm>
            <a:off x="10677525" y="5505450"/>
            <a:ext cx="1200150" cy="1200150"/>
          </a:xfrm>
          <a:prstGeom prst="rect">
            <a:avLst/>
          </a:prstGeom>
        </p:spPr>
      </p:pic>
      <p:pic>
        <p:nvPicPr>
          <p:cNvPr id="5" name="Afbeelding 4">
            <a:extLst>
              <a:ext uri="{FF2B5EF4-FFF2-40B4-BE49-F238E27FC236}">
                <a16:creationId xmlns:a16="http://schemas.microsoft.com/office/drawing/2014/main" id="{CAFF3B5E-B9A8-5862-2C92-5A0C983C5ECE}"/>
              </a:ext>
            </a:extLst>
          </p:cNvPr>
          <p:cNvPicPr>
            <a:picLocks noChangeAspect="1"/>
          </p:cNvPicPr>
          <p:nvPr/>
        </p:nvPicPr>
        <p:blipFill>
          <a:blip r:embed="rId4"/>
          <a:stretch>
            <a:fillRect/>
          </a:stretch>
        </p:blipFill>
        <p:spPr>
          <a:xfrm>
            <a:off x="762000" y="4800600"/>
            <a:ext cx="2223366" cy="991836"/>
          </a:xfrm>
          <a:prstGeom prst="rect">
            <a:avLst/>
          </a:prstGeom>
        </p:spPr>
      </p:pic>
      <p:sp>
        <p:nvSpPr>
          <p:cNvPr id="6" name="object 3">
            <a:extLst>
              <a:ext uri="{FF2B5EF4-FFF2-40B4-BE49-F238E27FC236}">
                <a16:creationId xmlns:a16="http://schemas.microsoft.com/office/drawing/2014/main" id="{90C8389D-B72D-E135-C418-AAAFF595936A}"/>
              </a:ext>
            </a:extLst>
          </p:cNvPr>
          <p:cNvSpPr txBox="1"/>
          <p:nvPr/>
        </p:nvSpPr>
        <p:spPr>
          <a:xfrm>
            <a:off x="3124200" y="4983512"/>
            <a:ext cx="9361805" cy="521938"/>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750" spc="5" dirty="0">
                <a:latin typeface="Calibri"/>
                <a:cs typeface="Calibri"/>
              </a:rPr>
              <a:t>Co-Partijvoorzitter Groen Nadia </a:t>
            </a:r>
            <a:r>
              <a:rPr lang="nl-NL" sz="2750" spc="5" dirty="0" err="1">
                <a:latin typeface="Calibri"/>
                <a:cs typeface="Calibri"/>
              </a:rPr>
              <a:t>Naji</a:t>
            </a:r>
            <a:endParaRPr lang="nl-NL" sz="2750" spc="5" dirty="0">
              <a:latin typeface="Calibri"/>
              <a:cs typeface="Calibri"/>
            </a:endParaRPr>
          </a:p>
        </p:txBody>
      </p:sp>
    </p:spTree>
    <p:extLst>
      <p:ext uri="{BB962C8B-B14F-4D97-AF65-F5344CB8AC3E}">
        <p14:creationId xmlns:p14="http://schemas.microsoft.com/office/powerpoint/2010/main" val="1046837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AE3A3-0ECA-BDCE-53B1-519E846EAB25}"/>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FA0171FE-13C8-AD98-7447-EF9C608AF568}"/>
              </a:ext>
            </a:extLst>
          </p:cNvPr>
          <p:cNvSpPr txBox="1"/>
          <p:nvPr/>
        </p:nvSpPr>
        <p:spPr>
          <a:xfrm>
            <a:off x="929627" y="1519486"/>
            <a:ext cx="9194800" cy="3763851"/>
          </a:xfrm>
          <a:prstGeom prst="rect">
            <a:avLst/>
          </a:prstGeom>
        </p:spPr>
        <p:txBody>
          <a:bodyPr vert="horz" wrap="square" lIns="0" tIns="107950" rIns="0" bIns="0" rtlCol="0">
            <a:spAutoFit/>
          </a:bodyPr>
          <a:lstStyle/>
          <a:p>
            <a:pPr marL="354965" indent="-342900">
              <a:spcBef>
                <a:spcPts val="850"/>
              </a:spcBef>
              <a:buSzPct val="65454"/>
              <a:buFont typeface="Arial MT"/>
              <a:buChar char="•"/>
              <a:tabLst>
                <a:tab pos="354965" algn="l"/>
                <a:tab pos="355600" algn="l"/>
              </a:tabLst>
            </a:pPr>
            <a:r>
              <a:rPr lang="nl-NL" sz="2750" i="1" spc="-5" dirty="0">
                <a:cs typeface="Calibri"/>
              </a:rPr>
              <a:t>Goed in je vel, goed voor de planeet, goed voor elkaar</a:t>
            </a:r>
          </a:p>
          <a:p>
            <a:pPr marL="354965" indent="-342900">
              <a:spcBef>
                <a:spcPts val="850"/>
              </a:spcBef>
              <a:buSzPct val="65454"/>
              <a:buFont typeface="Arial MT"/>
              <a:buChar char="•"/>
              <a:tabLst>
                <a:tab pos="354965" algn="l"/>
                <a:tab pos="355600" algn="l"/>
              </a:tabLst>
            </a:pPr>
            <a:r>
              <a:rPr lang="nl-NL" sz="2750" spc="-5" dirty="0">
                <a:cs typeface="Calibri"/>
              </a:rPr>
              <a:t>Klimaatpartij of </a:t>
            </a:r>
            <a:r>
              <a:rPr lang="nl-NL" sz="2750" spc="-5" dirty="0" err="1">
                <a:cs typeface="Calibri"/>
              </a:rPr>
              <a:t>Sociaal-ecologische</a:t>
            </a:r>
            <a:r>
              <a:rPr lang="nl-NL" sz="2750" spc="-5" dirty="0">
                <a:cs typeface="Calibri"/>
              </a:rPr>
              <a:t> partij</a:t>
            </a:r>
          </a:p>
          <a:p>
            <a:pPr marL="354965" indent="-342900">
              <a:spcBef>
                <a:spcPts val="850"/>
              </a:spcBef>
              <a:buSzPct val="65454"/>
              <a:buFont typeface="Arial MT"/>
              <a:buChar char="•"/>
              <a:tabLst>
                <a:tab pos="354965" algn="l"/>
                <a:tab pos="355600" algn="l"/>
              </a:tabLst>
            </a:pPr>
            <a:r>
              <a:rPr lang="nl-NL" sz="2750" spc="-5" dirty="0">
                <a:cs typeface="Calibri"/>
              </a:rPr>
              <a:t>Linkse partij </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Speerpunten:</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Eerlijk klimaatbeleid dat iedereen meeneemt</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Goede betaalbare zorg voor iedereen </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Eerlijke kansen voor iedereen </a:t>
            </a:r>
          </a:p>
        </p:txBody>
      </p:sp>
      <p:pic>
        <p:nvPicPr>
          <p:cNvPr id="2" name="object 4">
            <a:extLst>
              <a:ext uri="{FF2B5EF4-FFF2-40B4-BE49-F238E27FC236}">
                <a16:creationId xmlns:a16="http://schemas.microsoft.com/office/drawing/2014/main" id="{E5D7CE9F-EA1A-87D4-9D5C-DEF305AB6FF1}"/>
              </a:ext>
            </a:extLst>
          </p:cNvPr>
          <p:cNvPicPr/>
          <p:nvPr/>
        </p:nvPicPr>
        <p:blipFill>
          <a:blip r:embed="rId3" cstate="print"/>
          <a:stretch>
            <a:fillRect/>
          </a:stretch>
        </p:blipFill>
        <p:spPr>
          <a:xfrm>
            <a:off x="10677525" y="5505450"/>
            <a:ext cx="1200150" cy="1200150"/>
          </a:xfrm>
          <a:prstGeom prst="rect">
            <a:avLst/>
          </a:prstGeom>
        </p:spPr>
      </p:pic>
      <p:pic>
        <p:nvPicPr>
          <p:cNvPr id="3" name="Afbeelding 2">
            <a:extLst>
              <a:ext uri="{FF2B5EF4-FFF2-40B4-BE49-F238E27FC236}">
                <a16:creationId xmlns:a16="http://schemas.microsoft.com/office/drawing/2014/main" id="{FAD23192-C9F9-E34D-C788-B9C3156BBCF0}"/>
              </a:ext>
            </a:extLst>
          </p:cNvPr>
          <p:cNvPicPr>
            <a:picLocks noChangeAspect="1"/>
          </p:cNvPicPr>
          <p:nvPr/>
        </p:nvPicPr>
        <p:blipFill>
          <a:blip r:embed="rId4"/>
          <a:stretch>
            <a:fillRect/>
          </a:stretch>
        </p:blipFill>
        <p:spPr>
          <a:xfrm>
            <a:off x="1066800" y="381000"/>
            <a:ext cx="2223366" cy="991836"/>
          </a:xfrm>
          <a:prstGeom prst="rect">
            <a:avLst/>
          </a:prstGeom>
        </p:spPr>
      </p:pic>
    </p:spTree>
    <p:extLst>
      <p:ext uri="{BB962C8B-B14F-4D97-AF65-F5344CB8AC3E}">
        <p14:creationId xmlns:p14="http://schemas.microsoft.com/office/powerpoint/2010/main" val="4018836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793E6-0D6A-A0EF-E708-8465098BD37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60CC25F-2636-7E05-1C44-C11C83150825}"/>
              </a:ext>
            </a:extLst>
          </p:cNvPr>
          <p:cNvSpPr txBox="1">
            <a:spLocks noGrp="1"/>
          </p:cNvSpPr>
          <p:nvPr>
            <p:ph type="title"/>
          </p:nvPr>
        </p:nvSpPr>
        <p:spPr>
          <a:xfrm>
            <a:off x="929627" y="686943"/>
            <a:ext cx="95859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34544FF6-ADBE-8D01-0EDE-20C8AF5B50FB}"/>
              </a:ext>
            </a:extLst>
          </p:cNvPr>
          <p:cNvSpPr txBox="1"/>
          <p:nvPr/>
        </p:nvSpPr>
        <p:spPr>
          <a:xfrm>
            <a:off x="1415097" y="3429000"/>
            <a:ext cx="9361805" cy="1391407"/>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“We zorgen ervoor dat mensen die het financieel moeilijk hebben, binnenkort geen extra kosten betalen bij de arts en tandarts”</a:t>
            </a:r>
          </a:p>
        </p:txBody>
      </p:sp>
      <p:pic>
        <p:nvPicPr>
          <p:cNvPr id="4" name="object 4">
            <a:extLst>
              <a:ext uri="{FF2B5EF4-FFF2-40B4-BE49-F238E27FC236}">
                <a16:creationId xmlns:a16="http://schemas.microsoft.com/office/drawing/2014/main" id="{D192E333-FF9B-4009-AC9E-DC72DAB88AAC}"/>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123725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AFA27-1213-EBC8-4BAD-7DC14AF0304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F1CDFCF-7DFA-F79B-AE68-099E273F8569}"/>
              </a:ext>
            </a:extLst>
          </p:cNvPr>
          <p:cNvSpPr txBox="1">
            <a:spLocks noGrp="1"/>
          </p:cNvSpPr>
          <p:nvPr>
            <p:ph type="title"/>
          </p:nvPr>
        </p:nvSpPr>
        <p:spPr>
          <a:xfrm>
            <a:off x="929627" y="686943"/>
            <a:ext cx="95859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AB18996F-C770-C80D-D1C7-E48C439224AD}"/>
              </a:ext>
            </a:extLst>
          </p:cNvPr>
          <p:cNvSpPr txBox="1"/>
          <p:nvPr/>
        </p:nvSpPr>
        <p:spPr>
          <a:xfrm>
            <a:off x="1415097" y="2895600"/>
            <a:ext cx="9361805" cy="1391407"/>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“We zorgen ervoor dat mensen die het financieel moeilijk hebben, binnenkort geen extra kosten betalen bij de arts en tandarts”</a:t>
            </a:r>
          </a:p>
        </p:txBody>
      </p:sp>
      <p:sp>
        <p:nvSpPr>
          <p:cNvPr id="5" name="object 3">
            <a:extLst>
              <a:ext uri="{FF2B5EF4-FFF2-40B4-BE49-F238E27FC236}">
                <a16:creationId xmlns:a16="http://schemas.microsoft.com/office/drawing/2014/main" id="{B58F3D37-011E-E839-1831-7324E74E32F3}"/>
              </a:ext>
            </a:extLst>
          </p:cNvPr>
          <p:cNvSpPr txBox="1"/>
          <p:nvPr/>
        </p:nvSpPr>
        <p:spPr>
          <a:xfrm>
            <a:off x="4343401" y="4983512"/>
            <a:ext cx="7010400" cy="945131"/>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750" spc="5" dirty="0">
                <a:latin typeface="Calibri"/>
                <a:cs typeface="Calibri"/>
              </a:rPr>
              <a:t>Minister Sociale Zaken en Volksgezondheid Frank Vandenbroucke</a:t>
            </a:r>
          </a:p>
        </p:txBody>
      </p:sp>
      <p:pic>
        <p:nvPicPr>
          <p:cNvPr id="6" name="Afbeelding 5" descr="Afbeelding met tekst, Lettertype, Graphics, logo&#10;&#10;Automatisch gegenereerde beschrijving">
            <a:extLst>
              <a:ext uri="{FF2B5EF4-FFF2-40B4-BE49-F238E27FC236}">
                <a16:creationId xmlns:a16="http://schemas.microsoft.com/office/drawing/2014/main" id="{AAA5459C-CC6C-5970-1DBA-34700D514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37" y="4849042"/>
            <a:ext cx="3762375" cy="958416"/>
          </a:xfrm>
          <a:prstGeom prst="rect">
            <a:avLst/>
          </a:prstGeom>
        </p:spPr>
      </p:pic>
    </p:spTree>
    <p:extLst>
      <p:ext uri="{BB962C8B-B14F-4D97-AF65-F5344CB8AC3E}">
        <p14:creationId xmlns:p14="http://schemas.microsoft.com/office/powerpoint/2010/main" val="257137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1EC8513-1E5F-538C-641A-52D645ABE8E3}"/>
              </a:ext>
            </a:extLst>
          </p:cNvPr>
          <p:cNvSpPr txBox="1"/>
          <p:nvPr/>
        </p:nvSpPr>
        <p:spPr>
          <a:xfrm>
            <a:off x="917381" y="1631801"/>
            <a:ext cx="5841365" cy="2905924"/>
          </a:xfrm>
          <a:prstGeom prst="rect">
            <a:avLst/>
          </a:prstGeom>
        </p:spPr>
        <p:txBody>
          <a:bodyPr vert="horz" wrap="square" lIns="0" tIns="50800" rIns="0" bIns="0" rtlCol="0">
            <a:spAutoFit/>
          </a:bodyPr>
          <a:lstStyle/>
          <a:p>
            <a:pPr marL="469900" indent="-457834">
              <a:lnSpc>
                <a:spcPct val="100000"/>
              </a:lnSpc>
              <a:spcBef>
                <a:spcPts val="720"/>
              </a:spcBef>
              <a:buSzPct val="114583"/>
              <a:buFont typeface="Arial MT"/>
              <a:buChar char="•"/>
              <a:tabLst>
                <a:tab pos="469900" algn="l"/>
                <a:tab pos="470534" algn="l"/>
              </a:tabLst>
            </a:pPr>
            <a:r>
              <a:rPr lang="nl-NL" sz="2400" dirty="0">
                <a:latin typeface="Calibri"/>
                <a:cs typeface="Calibri"/>
              </a:rPr>
              <a:t>Wat heb je nodig om vandaag goed te kunnen leren?</a:t>
            </a:r>
          </a:p>
          <a:p>
            <a:pPr marL="469900" indent="-457834">
              <a:lnSpc>
                <a:spcPct val="100000"/>
              </a:lnSpc>
              <a:spcBef>
                <a:spcPts val="720"/>
              </a:spcBef>
              <a:buSzPct val="114583"/>
              <a:buFont typeface="Arial MT"/>
              <a:buChar char="•"/>
              <a:tabLst>
                <a:tab pos="469900" algn="l"/>
                <a:tab pos="470534" algn="l"/>
              </a:tabLst>
            </a:pPr>
            <a:r>
              <a:rPr lang="nl-NL" sz="2400" dirty="0">
                <a:latin typeface="Calibri"/>
                <a:cs typeface="Calibri"/>
              </a:rPr>
              <a:t>Welke afspraken zou je willen maken in de groep? </a:t>
            </a:r>
          </a:p>
          <a:p>
            <a:pPr marL="469900" indent="-457834">
              <a:lnSpc>
                <a:spcPct val="100000"/>
              </a:lnSpc>
              <a:spcBef>
                <a:spcPts val="720"/>
              </a:spcBef>
              <a:buSzPct val="114583"/>
              <a:buFont typeface="Arial MT"/>
              <a:buChar char="•"/>
              <a:tabLst>
                <a:tab pos="469900" algn="l"/>
                <a:tab pos="470534" algn="l"/>
              </a:tabLst>
            </a:pPr>
            <a:r>
              <a:rPr lang="nl-NL" sz="2400" dirty="0">
                <a:latin typeface="Calibri"/>
                <a:cs typeface="Calibri"/>
              </a:rPr>
              <a:t>Schrijf/teken dit even op je post-it, en plak het dan op de flap</a:t>
            </a:r>
          </a:p>
          <a:p>
            <a:pPr marL="469900" indent="-457834">
              <a:lnSpc>
                <a:spcPct val="100000"/>
              </a:lnSpc>
              <a:spcBef>
                <a:spcPts val="720"/>
              </a:spcBef>
              <a:buSzPct val="114583"/>
              <a:buFont typeface="Arial MT"/>
              <a:buChar char="•"/>
              <a:tabLst>
                <a:tab pos="469900" algn="l"/>
                <a:tab pos="470534" algn="l"/>
              </a:tabLst>
            </a:pPr>
            <a:r>
              <a:rPr lang="nl-NL" sz="2400" dirty="0">
                <a:latin typeface="Calibri"/>
                <a:cs typeface="Calibri"/>
              </a:rPr>
              <a:t>Voorbeeld: “We laten elkaar uitspreken”</a:t>
            </a:r>
          </a:p>
        </p:txBody>
      </p:sp>
      <p:sp>
        <p:nvSpPr>
          <p:cNvPr id="3" name="object 2">
            <a:extLst>
              <a:ext uri="{FF2B5EF4-FFF2-40B4-BE49-F238E27FC236}">
                <a16:creationId xmlns:a16="http://schemas.microsoft.com/office/drawing/2014/main" id="{440D6C99-FD1C-C963-2C0F-217E87036DD8}"/>
              </a:ext>
            </a:extLst>
          </p:cNvPr>
          <p:cNvSpPr txBox="1">
            <a:spLocks/>
          </p:cNvSpPr>
          <p:nvPr/>
        </p:nvSpPr>
        <p:spPr>
          <a:xfrm>
            <a:off x="929627" y="686943"/>
            <a:ext cx="6537973" cy="589905"/>
          </a:xfrm>
          <a:prstGeom prst="rect">
            <a:avLst/>
          </a:prstGeom>
          <a:solidFill>
            <a:srgbClr val="DFB7F5"/>
          </a:solidFill>
        </p:spPr>
        <p:txBody>
          <a:bodyPr vert="horz" wrap="square" lIns="0" tIns="0" rIns="0" bIns="0" rtlCol="0">
            <a:spAutoFit/>
          </a:bodyPr>
          <a:lstStyle>
            <a:lvl1pPr>
              <a:defRPr>
                <a:latin typeface="+mj-lt"/>
                <a:ea typeface="+mj-ea"/>
                <a:cs typeface="+mj-cs"/>
              </a:defRPr>
            </a:lvl1pPr>
          </a:lstStyle>
          <a:p>
            <a:pPr marL="635">
              <a:lnSpc>
                <a:spcPts val="4630"/>
              </a:lnSpc>
            </a:pPr>
            <a:r>
              <a:rPr lang="nl-NL" sz="3950" b="1" kern="0" spc="5" dirty="0">
                <a:solidFill>
                  <a:sysClr val="windowText" lastClr="000000"/>
                </a:solidFill>
                <a:latin typeface="Calibri"/>
                <a:cs typeface="Calibri"/>
              </a:rPr>
              <a:t>Afspraken in de groep [optie 1]</a:t>
            </a:r>
            <a:endParaRPr lang="nl-BE" sz="3950" b="1" kern="0" dirty="0">
              <a:solidFill>
                <a:sysClr val="windowText" lastClr="000000"/>
              </a:solidFill>
              <a:latin typeface="Calibri"/>
              <a:cs typeface="Calibri"/>
            </a:endParaRPr>
          </a:p>
        </p:txBody>
      </p:sp>
      <p:pic>
        <p:nvPicPr>
          <p:cNvPr id="4" name="object 4">
            <a:extLst>
              <a:ext uri="{FF2B5EF4-FFF2-40B4-BE49-F238E27FC236}">
                <a16:creationId xmlns:a16="http://schemas.microsoft.com/office/drawing/2014/main" id="{01AE799F-9C9E-C8C0-6AF9-B77AE638985D}"/>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4198771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C5E32-BB74-6F5D-713D-09C09EF137C7}"/>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E216EDF8-959C-579C-9B77-03410C266D55}"/>
              </a:ext>
            </a:extLst>
          </p:cNvPr>
          <p:cNvSpPr txBox="1"/>
          <p:nvPr/>
        </p:nvSpPr>
        <p:spPr>
          <a:xfrm>
            <a:off x="929627" y="1519486"/>
            <a:ext cx="9194800" cy="5264262"/>
          </a:xfrm>
          <a:prstGeom prst="rect">
            <a:avLst/>
          </a:prstGeom>
        </p:spPr>
        <p:txBody>
          <a:bodyPr vert="horz" wrap="square" lIns="0" tIns="107950" rIns="0" bIns="0" rtlCol="0">
            <a:spAutoFit/>
          </a:bodyPr>
          <a:lstStyle/>
          <a:p>
            <a:pPr marL="354965" indent="-342900">
              <a:lnSpc>
                <a:spcPct val="100000"/>
              </a:lnSpc>
              <a:spcBef>
                <a:spcPts val="850"/>
              </a:spcBef>
              <a:buSzPct val="65454"/>
              <a:buFont typeface="Arial MT"/>
              <a:buChar char="•"/>
              <a:tabLst>
                <a:tab pos="354965" algn="l"/>
                <a:tab pos="355600" algn="l"/>
              </a:tabLst>
            </a:pPr>
            <a:r>
              <a:rPr lang="nl-NL" sz="2750" i="1" spc="-5" dirty="0">
                <a:latin typeface="Calibri"/>
                <a:cs typeface="Calibri"/>
              </a:rPr>
              <a:t>Het is Vooruit of Achteruit. Kies maar. </a:t>
            </a:r>
          </a:p>
          <a:p>
            <a:pPr marL="354965" indent="-342900">
              <a:spcBef>
                <a:spcPts val="850"/>
              </a:spcBef>
              <a:buSzPct val="65454"/>
              <a:buFont typeface="Arial MT"/>
              <a:buChar char="•"/>
              <a:tabLst>
                <a:tab pos="354965" algn="l"/>
                <a:tab pos="355600" algn="l"/>
              </a:tabLst>
            </a:pPr>
            <a:r>
              <a:rPr lang="nl-NL" sz="2750" spc="-5" dirty="0">
                <a:latin typeface="Calibri"/>
                <a:cs typeface="Calibri"/>
              </a:rPr>
              <a:t>Socialisme: Gelijkheid - Solidariteit - Vrijheid - rechtvaardigheid </a:t>
            </a:r>
          </a:p>
          <a:p>
            <a:pPr marL="354965" indent="-342900">
              <a:spcBef>
                <a:spcPts val="850"/>
              </a:spcBef>
              <a:buSzPct val="65454"/>
              <a:buFont typeface="Arial MT"/>
              <a:buChar char="•"/>
              <a:tabLst>
                <a:tab pos="354965" algn="l"/>
                <a:tab pos="355600" algn="l"/>
              </a:tabLst>
            </a:pPr>
            <a:r>
              <a:rPr lang="nl-NL" sz="2750" spc="-5" dirty="0">
                <a:latin typeface="Calibri"/>
                <a:cs typeface="Calibri"/>
              </a:rPr>
              <a:t>Linkse partij </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Speerpunten </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Vooruit met onze welvaart en Koopkracht </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Vooruit met onze Gezondheid  </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Vooruit met onze Kinderen en Jongeren</a:t>
            </a:r>
          </a:p>
          <a:p>
            <a:pPr marL="354965" indent="-342900">
              <a:lnSpc>
                <a:spcPct val="100000"/>
              </a:lnSpc>
              <a:spcBef>
                <a:spcPts val="850"/>
              </a:spcBef>
              <a:buSzPct val="65454"/>
              <a:buFont typeface="Arial MT"/>
              <a:buChar char="•"/>
              <a:tabLst>
                <a:tab pos="354965" algn="l"/>
                <a:tab pos="355600" algn="l"/>
              </a:tabLst>
            </a:pPr>
            <a:endParaRPr lang="nl-NL" sz="2750" spc="-5" dirty="0">
              <a:latin typeface="Calibri"/>
              <a:cs typeface="Calibri"/>
            </a:endParaRPr>
          </a:p>
          <a:p>
            <a:pPr marL="354965" indent="-342900">
              <a:lnSpc>
                <a:spcPct val="100000"/>
              </a:lnSpc>
              <a:spcBef>
                <a:spcPts val="850"/>
              </a:spcBef>
              <a:buSzPct val="65454"/>
              <a:buFont typeface="Arial MT"/>
              <a:buChar char="•"/>
              <a:tabLst>
                <a:tab pos="354965" algn="l"/>
                <a:tab pos="355600" algn="l"/>
              </a:tabLst>
            </a:pPr>
            <a:endParaRPr lang="nl-NL" sz="2750" spc="-5" dirty="0">
              <a:latin typeface="Calibri"/>
              <a:cs typeface="Calibri"/>
            </a:endParaRPr>
          </a:p>
        </p:txBody>
      </p:sp>
      <p:pic>
        <p:nvPicPr>
          <p:cNvPr id="2" name="object 4">
            <a:extLst>
              <a:ext uri="{FF2B5EF4-FFF2-40B4-BE49-F238E27FC236}">
                <a16:creationId xmlns:a16="http://schemas.microsoft.com/office/drawing/2014/main" id="{21BFE76A-AD06-3AF4-5937-DA8212A1B680}"/>
              </a:ext>
            </a:extLst>
          </p:cNvPr>
          <p:cNvPicPr/>
          <p:nvPr/>
        </p:nvPicPr>
        <p:blipFill>
          <a:blip r:embed="rId3" cstate="print"/>
          <a:stretch>
            <a:fillRect/>
          </a:stretch>
        </p:blipFill>
        <p:spPr>
          <a:xfrm>
            <a:off x="10677525" y="5505450"/>
            <a:ext cx="1200150" cy="1200150"/>
          </a:xfrm>
          <a:prstGeom prst="rect">
            <a:avLst/>
          </a:prstGeom>
        </p:spPr>
      </p:pic>
      <p:pic>
        <p:nvPicPr>
          <p:cNvPr id="3" name="Afbeelding 2" descr="Afbeelding met tekst, Lettertype, Graphics, logo&#10;&#10;Automatisch gegenereerde beschrijving">
            <a:extLst>
              <a:ext uri="{FF2B5EF4-FFF2-40B4-BE49-F238E27FC236}">
                <a16:creationId xmlns:a16="http://schemas.microsoft.com/office/drawing/2014/main" id="{C954F635-8293-A5B5-C69E-8EE5877EA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413" y="497445"/>
            <a:ext cx="4524375" cy="1152525"/>
          </a:xfrm>
          <a:prstGeom prst="rect">
            <a:avLst/>
          </a:prstGeom>
        </p:spPr>
      </p:pic>
    </p:spTree>
    <p:extLst>
      <p:ext uri="{BB962C8B-B14F-4D97-AF65-F5344CB8AC3E}">
        <p14:creationId xmlns:p14="http://schemas.microsoft.com/office/powerpoint/2010/main" val="35164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793E6-0D6A-A0EF-E708-8465098BD37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60CC25F-2636-7E05-1C44-C11C83150825}"/>
              </a:ext>
            </a:extLst>
          </p:cNvPr>
          <p:cNvSpPr txBox="1">
            <a:spLocks noGrp="1"/>
          </p:cNvSpPr>
          <p:nvPr>
            <p:ph type="title"/>
          </p:nvPr>
        </p:nvSpPr>
        <p:spPr>
          <a:xfrm>
            <a:off x="929627" y="686943"/>
            <a:ext cx="95859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34544FF6-ADBE-8D01-0EDE-20C8AF5B50FB}"/>
              </a:ext>
            </a:extLst>
          </p:cNvPr>
          <p:cNvSpPr txBox="1"/>
          <p:nvPr/>
        </p:nvSpPr>
        <p:spPr>
          <a:xfrm>
            <a:off x="1415097" y="2948740"/>
            <a:ext cx="9361805" cy="960519"/>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“Ouderen moeten we zo lang mogelijk laten thuis wonen, en mensen in staat stellen om voor hen te zorgen…”</a:t>
            </a:r>
          </a:p>
        </p:txBody>
      </p:sp>
      <p:pic>
        <p:nvPicPr>
          <p:cNvPr id="4" name="object 4">
            <a:extLst>
              <a:ext uri="{FF2B5EF4-FFF2-40B4-BE49-F238E27FC236}">
                <a16:creationId xmlns:a16="http://schemas.microsoft.com/office/drawing/2014/main" id="{D192E333-FF9B-4009-AC9E-DC72DAB88AAC}"/>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3200794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1813A-3A9B-9393-21FF-1F246F45469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CA9D013-762D-D6DA-500C-ABB5669A6AA4}"/>
              </a:ext>
            </a:extLst>
          </p:cNvPr>
          <p:cNvSpPr txBox="1">
            <a:spLocks noGrp="1"/>
          </p:cNvSpPr>
          <p:nvPr>
            <p:ph type="title"/>
          </p:nvPr>
        </p:nvSpPr>
        <p:spPr>
          <a:xfrm>
            <a:off x="929627" y="686943"/>
            <a:ext cx="95859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FF083712-18BC-8E7C-28FD-D52F224EC106}"/>
              </a:ext>
            </a:extLst>
          </p:cNvPr>
          <p:cNvSpPr txBox="1"/>
          <p:nvPr/>
        </p:nvSpPr>
        <p:spPr>
          <a:xfrm>
            <a:off x="1415097" y="3150171"/>
            <a:ext cx="9361805" cy="960519"/>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“Ouderen moeten we zo lang mogelijk laten thuis wonen, en mensen in staat stellen om voor hen te zorgen…”</a:t>
            </a:r>
          </a:p>
        </p:txBody>
      </p:sp>
      <p:pic>
        <p:nvPicPr>
          <p:cNvPr id="4" name="object 4">
            <a:extLst>
              <a:ext uri="{FF2B5EF4-FFF2-40B4-BE49-F238E27FC236}">
                <a16:creationId xmlns:a16="http://schemas.microsoft.com/office/drawing/2014/main" id="{D89C6AC1-0EF7-17D1-A4F7-FA56D31E7D29}"/>
              </a:ext>
            </a:extLst>
          </p:cNvPr>
          <p:cNvPicPr/>
          <p:nvPr/>
        </p:nvPicPr>
        <p:blipFill>
          <a:blip r:embed="rId3" cstate="print"/>
          <a:stretch>
            <a:fillRect/>
          </a:stretch>
        </p:blipFill>
        <p:spPr>
          <a:xfrm>
            <a:off x="10677525" y="5505450"/>
            <a:ext cx="1200150" cy="1200150"/>
          </a:xfrm>
          <a:prstGeom prst="rect">
            <a:avLst/>
          </a:prstGeom>
        </p:spPr>
      </p:pic>
      <p:sp>
        <p:nvSpPr>
          <p:cNvPr id="6" name="object 3">
            <a:extLst>
              <a:ext uri="{FF2B5EF4-FFF2-40B4-BE49-F238E27FC236}">
                <a16:creationId xmlns:a16="http://schemas.microsoft.com/office/drawing/2014/main" id="{90C8389D-B72D-E135-C418-AAAFF595936A}"/>
              </a:ext>
            </a:extLst>
          </p:cNvPr>
          <p:cNvSpPr txBox="1"/>
          <p:nvPr/>
        </p:nvSpPr>
        <p:spPr>
          <a:xfrm>
            <a:off x="3438525" y="4977806"/>
            <a:ext cx="7239000" cy="945131"/>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750" spc="5" dirty="0">
                <a:latin typeface="Calibri"/>
                <a:cs typeface="Calibri"/>
              </a:rPr>
              <a:t>Vlaams minister van Welzijn, Volksgezondheid, Gezin en Visserij Hilde </a:t>
            </a:r>
            <a:r>
              <a:rPr lang="nl-NL" sz="2750" spc="5" dirty="0" err="1">
                <a:latin typeface="Calibri"/>
                <a:cs typeface="Calibri"/>
              </a:rPr>
              <a:t>Crevits</a:t>
            </a:r>
            <a:endParaRPr lang="nl-NL" sz="2750" spc="5" dirty="0">
              <a:latin typeface="Calibri"/>
              <a:cs typeface="Calibri"/>
            </a:endParaRPr>
          </a:p>
        </p:txBody>
      </p:sp>
      <p:pic>
        <p:nvPicPr>
          <p:cNvPr id="7" name="Graphic 6">
            <a:extLst>
              <a:ext uri="{FF2B5EF4-FFF2-40B4-BE49-F238E27FC236}">
                <a16:creationId xmlns:a16="http://schemas.microsoft.com/office/drawing/2014/main" id="{B1C4B290-AF9D-BDD4-7D0B-12335A24FE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9627" y="4824164"/>
            <a:ext cx="1965972" cy="681286"/>
          </a:xfrm>
          <a:prstGeom prst="rect">
            <a:avLst/>
          </a:prstGeom>
        </p:spPr>
      </p:pic>
    </p:spTree>
    <p:extLst>
      <p:ext uri="{BB962C8B-B14F-4D97-AF65-F5344CB8AC3E}">
        <p14:creationId xmlns:p14="http://schemas.microsoft.com/office/powerpoint/2010/main" val="1443222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BED6-C0FC-2290-D340-DB3011452F85}"/>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3296E430-3208-E2FA-5E94-DBED5B4767FC}"/>
              </a:ext>
            </a:extLst>
          </p:cNvPr>
          <p:cNvSpPr txBox="1"/>
          <p:nvPr/>
        </p:nvSpPr>
        <p:spPr>
          <a:xfrm>
            <a:off x="929627" y="1407331"/>
            <a:ext cx="9194800" cy="4302460"/>
          </a:xfrm>
          <a:prstGeom prst="rect">
            <a:avLst/>
          </a:prstGeom>
        </p:spPr>
        <p:txBody>
          <a:bodyPr vert="horz" wrap="square" lIns="0" tIns="107950" rIns="0" bIns="0" rtlCol="0">
            <a:spAutoFit/>
          </a:bodyPr>
          <a:lstStyle/>
          <a:p>
            <a:pPr marL="354965" indent="-342900">
              <a:lnSpc>
                <a:spcPct val="100000"/>
              </a:lnSpc>
              <a:spcBef>
                <a:spcPts val="850"/>
              </a:spcBef>
              <a:buSzPct val="65454"/>
              <a:buFont typeface="Arial MT"/>
              <a:buChar char="•"/>
              <a:tabLst>
                <a:tab pos="354965" algn="l"/>
                <a:tab pos="355600" algn="l"/>
              </a:tabLst>
            </a:pPr>
            <a:r>
              <a:rPr lang="nl-NL" sz="2750" i="1" spc="-5" dirty="0">
                <a:latin typeface="Calibri"/>
                <a:cs typeface="Calibri"/>
              </a:rPr>
              <a:t>Kies zekerheid / respect voor wat echt telt</a:t>
            </a:r>
          </a:p>
          <a:p>
            <a:pPr marL="354965" indent="-342900">
              <a:spcBef>
                <a:spcPts val="850"/>
              </a:spcBef>
              <a:buSzPct val="65454"/>
              <a:buFont typeface="Arial MT"/>
              <a:buChar char="•"/>
              <a:tabLst>
                <a:tab pos="354965" algn="l"/>
                <a:tab pos="355600" algn="l"/>
              </a:tabLst>
            </a:pPr>
            <a:r>
              <a:rPr lang="nl-NL" sz="2750" spc="-5" dirty="0">
                <a:cs typeface="Calibri"/>
              </a:rPr>
              <a:t>Geen religieuze partij, wél christelijke waarden (naastenliefde)</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“Centrumpartij”: niet links, niet rechts </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Partij van de zorg en het gezin</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Speerpunten? </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Uw welzijn: Betaalbare zorg in je buurt</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Uw veiligheid: Een veilige buurt voor élke Vlaming</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Uw geld: minder belastingen op inkomen </a:t>
            </a:r>
          </a:p>
        </p:txBody>
      </p:sp>
      <p:pic>
        <p:nvPicPr>
          <p:cNvPr id="7" name="object 4">
            <a:extLst>
              <a:ext uri="{FF2B5EF4-FFF2-40B4-BE49-F238E27FC236}">
                <a16:creationId xmlns:a16="http://schemas.microsoft.com/office/drawing/2014/main" id="{72853F07-C5CA-5851-F8C5-02B365048D8C}"/>
              </a:ext>
            </a:extLst>
          </p:cNvPr>
          <p:cNvPicPr/>
          <p:nvPr/>
        </p:nvPicPr>
        <p:blipFill>
          <a:blip r:embed="rId3" cstate="print"/>
          <a:stretch>
            <a:fillRect/>
          </a:stretch>
        </p:blipFill>
        <p:spPr>
          <a:xfrm>
            <a:off x="10677525" y="5505450"/>
            <a:ext cx="1200150" cy="1200150"/>
          </a:xfrm>
          <a:prstGeom prst="rect">
            <a:avLst/>
          </a:prstGeom>
        </p:spPr>
      </p:pic>
      <p:pic>
        <p:nvPicPr>
          <p:cNvPr id="9" name="Graphic 8">
            <a:extLst>
              <a:ext uri="{FF2B5EF4-FFF2-40B4-BE49-F238E27FC236}">
                <a16:creationId xmlns:a16="http://schemas.microsoft.com/office/drawing/2014/main" id="{747B2E34-35CE-60FE-1011-B3D4D4E657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49653" y="609600"/>
            <a:ext cx="1965972" cy="681286"/>
          </a:xfrm>
          <a:prstGeom prst="rect">
            <a:avLst/>
          </a:prstGeom>
        </p:spPr>
      </p:pic>
      <p:sp>
        <p:nvSpPr>
          <p:cNvPr id="2" name="Tekstvak 1">
            <a:extLst>
              <a:ext uri="{FF2B5EF4-FFF2-40B4-BE49-F238E27FC236}">
                <a16:creationId xmlns:a16="http://schemas.microsoft.com/office/drawing/2014/main" id="{0FFA439E-3B04-EB45-06E7-7C718B4BBEFA}"/>
              </a:ext>
            </a:extLst>
          </p:cNvPr>
          <p:cNvSpPr txBox="1"/>
          <p:nvPr/>
        </p:nvSpPr>
        <p:spPr>
          <a:xfrm>
            <a:off x="929627" y="609600"/>
            <a:ext cx="7820026" cy="646331"/>
          </a:xfrm>
          <a:prstGeom prst="rect">
            <a:avLst/>
          </a:prstGeom>
          <a:noFill/>
        </p:spPr>
        <p:txBody>
          <a:bodyPr wrap="square" rtlCol="0">
            <a:spAutoFit/>
          </a:bodyPr>
          <a:lstStyle/>
          <a:p>
            <a:r>
              <a:rPr lang="nl-BE" sz="3600" dirty="0" err="1"/>
              <a:t>cd&amp;v</a:t>
            </a:r>
            <a:r>
              <a:rPr lang="nl-BE" sz="3600" dirty="0"/>
              <a:t>: </a:t>
            </a:r>
            <a:r>
              <a:rPr lang="nl-BE" sz="3600" b="0" i="0" dirty="0" err="1">
                <a:solidFill>
                  <a:srgbClr val="1F1F1F"/>
                </a:solidFill>
                <a:effectLst/>
                <a:latin typeface="Google Sans"/>
              </a:rPr>
              <a:t>Christen-Democratisch</a:t>
            </a:r>
            <a:r>
              <a:rPr lang="nl-BE" sz="3600" b="0" i="0" dirty="0">
                <a:solidFill>
                  <a:srgbClr val="1F1F1F"/>
                </a:solidFill>
                <a:effectLst/>
                <a:latin typeface="Google Sans"/>
              </a:rPr>
              <a:t> &amp; Vlaams</a:t>
            </a:r>
            <a:endParaRPr lang="nl-BE" sz="3600" dirty="0"/>
          </a:p>
        </p:txBody>
      </p:sp>
    </p:spTree>
    <p:extLst>
      <p:ext uri="{BB962C8B-B14F-4D97-AF65-F5344CB8AC3E}">
        <p14:creationId xmlns:p14="http://schemas.microsoft.com/office/powerpoint/2010/main" val="414747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C9AA2E-0D09-8EAA-D0D7-F7AB0072E26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4BA4145-6372-EA39-2EBA-9FBB19E9C918}"/>
              </a:ext>
            </a:extLst>
          </p:cNvPr>
          <p:cNvSpPr txBox="1">
            <a:spLocks noGrp="1"/>
          </p:cNvSpPr>
          <p:nvPr>
            <p:ph type="title"/>
          </p:nvPr>
        </p:nvSpPr>
        <p:spPr>
          <a:xfrm>
            <a:off x="929627" y="686943"/>
            <a:ext cx="95859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51CE98D6-E5E2-0CA8-AADC-C04D447E8D73}"/>
              </a:ext>
            </a:extLst>
          </p:cNvPr>
          <p:cNvSpPr txBox="1"/>
          <p:nvPr/>
        </p:nvSpPr>
        <p:spPr>
          <a:xfrm>
            <a:off x="1415097" y="2956434"/>
            <a:ext cx="9361805" cy="960519"/>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“We moeten vooral zorgen dat we meer mensen aan het werk krijgen”</a:t>
            </a:r>
            <a:endParaRPr lang="nl-NL" sz="2750" i="1" spc="5" dirty="0">
              <a:latin typeface="Calibri"/>
              <a:cs typeface="Calibri"/>
            </a:endParaRPr>
          </a:p>
        </p:txBody>
      </p:sp>
      <p:pic>
        <p:nvPicPr>
          <p:cNvPr id="4" name="object 4">
            <a:extLst>
              <a:ext uri="{FF2B5EF4-FFF2-40B4-BE49-F238E27FC236}">
                <a16:creationId xmlns:a16="http://schemas.microsoft.com/office/drawing/2014/main" id="{37E52177-F31A-DABB-C064-A4FBFBE3C331}"/>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3927325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E7826BF-06FB-D075-135B-B49E7DDE131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864F776-1947-5ACB-4E75-E0DAE17DE255}"/>
              </a:ext>
            </a:extLst>
          </p:cNvPr>
          <p:cNvSpPr txBox="1">
            <a:spLocks noGrp="1"/>
          </p:cNvSpPr>
          <p:nvPr>
            <p:ph type="title"/>
          </p:nvPr>
        </p:nvSpPr>
        <p:spPr>
          <a:xfrm>
            <a:off x="929627" y="686943"/>
            <a:ext cx="95859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706E5FE0-4F98-E22B-C688-AB8C5491C6FF}"/>
              </a:ext>
            </a:extLst>
          </p:cNvPr>
          <p:cNvSpPr txBox="1"/>
          <p:nvPr/>
        </p:nvSpPr>
        <p:spPr>
          <a:xfrm>
            <a:off x="1415097" y="2956434"/>
            <a:ext cx="9361805" cy="960519"/>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“We moeten vooral zorgen dat we meer mensen aan het werk krijgen”</a:t>
            </a:r>
            <a:endParaRPr lang="nl-NL" sz="2750" i="1" spc="5" dirty="0">
              <a:latin typeface="Calibri"/>
              <a:cs typeface="Calibri"/>
            </a:endParaRPr>
          </a:p>
        </p:txBody>
      </p:sp>
      <p:pic>
        <p:nvPicPr>
          <p:cNvPr id="4" name="object 4">
            <a:extLst>
              <a:ext uri="{FF2B5EF4-FFF2-40B4-BE49-F238E27FC236}">
                <a16:creationId xmlns:a16="http://schemas.microsoft.com/office/drawing/2014/main" id="{697FC357-98EA-6A91-B075-3D9BC895BFDD}"/>
              </a:ext>
            </a:extLst>
          </p:cNvPr>
          <p:cNvPicPr/>
          <p:nvPr/>
        </p:nvPicPr>
        <p:blipFill>
          <a:blip r:embed="rId3" cstate="print"/>
          <a:stretch>
            <a:fillRect/>
          </a:stretch>
        </p:blipFill>
        <p:spPr>
          <a:xfrm>
            <a:off x="10677525" y="5505450"/>
            <a:ext cx="1200150" cy="1200150"/>
          </a:xfrm>
          <a:prstGeom prst="rect">
            <a:avLst/>
          </a:prstGeom>
        </p:spPr>
      </p:pic>
      <p:pic>
        <p:nvPicPr>
          <p:cNvPr id="5" name="Afbeelding 4" descr="Afbeelding met logo, Lettertype, tekst, Graphics&#10;&#10;Automatisch gegenereerde beschrijving">
            <a:extLst>
              <a:ext uri="{FF2B5EF4-FFF2-40B4-BE49-F238E27FC236}">
                <a16:creationId xmlns:a16="http://schemas.microsoft.com/office/drawing/2014/main" id="{3DD33DCD-2F57-FEB3-CBB9-7E831A7D31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162407"/>
            <a:ext cx="3200400" cy="2164148"/>
          </a:xfrm>
          <a:prstGeom prst="rect">
            <a:avLst/>
          </a:prstGeom>
        </p:spPr>
      </p:pic>
      <p:sp>
        <p:nvSpPr>
          <p:cNvPr id="6" name="object 3">
            <a:extLst>
              <a:ext uri="{FF2B5EF4-FFF2-40B4-BE49-F238E27FC236}">
                <a16:creationId xmlns:a16="http://schemas.microsoft.com/office/drawing/2014/main" id="{85338DE3-F798-7A0A-59CC-FD95C4746512}"/>
              </a:ext>
            </a:extLst>
          </p:cNvPr>
          <p:cNvSpPr txBox="1"/>
          <p:nvPr/>
        </p:nvSpPr>
        <p:spPr>
          <a:xfrm>
            <a:off x="3124200" y="4983512"/>
            <a:ext cx="9361805" cy="521938"/>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750" spc="5" dirty="0">
                <a:latin typeface="Calibri"/>
                <a:cs typeface="Calibri"/>
              </a:rPr>
              <a:t>Partijvoorzitter Open VLD – Tom </a:t>
            </a:r>
            <a:r>
              <a:rPr lang="nl-NL" sz="2750" spc="5" dirty="0" err="1">
                <a:latin typeface="Calibri"/>
                <a:cs typeface="Calibri"/>
              </a:rPr>
              <a:t>Ongena</a:t>
            </a:r>
            <a:endParaRPr lang="nl-NL" sz="2750" spc="5" dirty="0">
              <a:latin typeface="Calibri"/>
              <a:cs typeface="Calibri"/>
            </a:endParaRPr>
          </a:p>
        </p:txBody>
      </p:sp>
    </p:spTree>
    <p:extLst>
      <p:ext uri="{BB962C8B-B14F-4D97-AF65-F5344CB8AC3E}">
        <p14:creationId xmlns:p14="http://schemas.microsoft.com/office/powerpoint/2010/main" val="4254958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5DD052A-3CCB-64B4-F970-CBD092737792}"/>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29074CA3-CA99-309A-8665-E0AB8B8BC061}"/>
              </a:ext>
            </a:extLst>
          </p:cNvPr>
          <p:cNvSpPr txBox="1"/>
          <p:nvPr/>
        </p:nvSpPr>
        <p:spPr>
          <a:xfrm>
            <a:off x="909142" y="1764919"/>
            <a:ext cx="9194800" cy="5264262"/>
          </a:xfrm>
          <a:prstGeom prst="rect">
            <a:avLst/>
          </a:prstGeom>
        </p:spPr>
        <p:txBody>
          <a:bodyPr vert="horz" wrap="square" lIns="0" tIns="107950" rIns="0" bIns="0" rtlCol="0">
            <a:spAutoFit/>
          </a:bodyPr>
          <a:lstStyle/>
          <a:p>
            <a:pPr marL="354965" indent="-342900">
              <a:lnSpc>
                <a:spcPct val="100000"/>
              </a:lnSpc>
              <a:spcBef>
                <a:spcPts val="850"/>
              </a:spcBef>
              <a:buSzPct val="65454"/>
              <a:buFont typeface="Arial MT"/>
              <a:buChar char="•"/>
              <a:tabLst>
                <a:tab pos="354965" algn="l"/>
                <a:tab pos="355600" algn="l"/>
              </a:tabLst>
            </a:pPr>
            <a:r>
              <a:rPr lang="nl-NL" sz="2750" i="1" spc="-5" dirty="0">
                <a:latin typeface="Calibri"/>
                <a:cs typeface="Calibri"/>
              </a:rPr>
              <a:t>Morgen doen werken</a:t>
            </a:r>
          </a:p>
          <a:p>
            <a:pPr marL="354965" indent="-342900">
              <a:spcBef>
                <a:spcPts val="850"/>
              </a:spcBef>
              <a:buSzPct val="65454"/>
              <a:buFont typeface="Arial MT"/>
              <a:buChar char="•"/>
              <a:tabLst>
                <a:tab pos="354965" algn="l"/>
                <a:tab pos="355600" algn="l"/>
              </a:tabLst>
            </a:pPr>
            <a:r>
              <a:rPr lang="nl-NL" sz="2750" spc="-5" dirty="0">
                <a:latin typeface="Calibri"/>
                <a:cs typeface="Calibri"/>
              </a:rPr>
              <a:t>Liberalisme = vrijheid! O</a:t>
            </a:r>
            <a:r>
              <a:rPr lang="nl-NL" sz="2750" spc="-5" dirty="0">
                <a:cs typeface="Calibri"/>
              </a:rPr>
              <a:t>verheid moet zich niet bemoeien </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Van meningsuiting, voor bedrijven, voor het individu </a:t>
            </a:r>
          </a:p>
          <a:p>
            <a:pPr marL="354965" indent="-342900">
              <a:spcBef>
                <a:spcPts val="850"/>
              </a:spcBef>
              <a:buSzPct val="65454"/>
              <a:buFont typeface="Arial MT"/>
              <a:buChar char="•"/>
              <a:tabLst>
                <a:tab pos="354965" algn="l"/>
                <a:tab pos="355600" algn="l"/>
              </a:tabLst>
            </a:pPr>
            <a:r>
              <a:rPr lang="nl-NL" sz="2750" spc="-5" dirty="0">
                <a:latin typeface="Calibri"/>
                <a:cs typeface="Calibri"/>
              </a:rPr>
              <a:t>Rechtse partij </a:t>
            </a:r>
            <a:r>
              <a:rPr lang="nl-NL" sz="2750" spc="-5" dirty="0">
                <a:latin typeface="Calibri"/>
                <a:cs typeface="Calibri"/>
                <a:sym typeface="Wingdings" panose="05000000000000000000" pitchFamily="2" charset="2"/>
              </a:rPr>
              <a:t> </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sym typeface="Wingdings" panose="05000000000000000000" pitchFamily="2" charset="2"/>
              </a:rPr>
              <a:t>Speerpunten</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Wie werkloos wordt, helpen we zo snel mogelijk opnieuw aan de slag</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De euthanasiewet moet uitgebreid worden</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Werkloosheidsuitkeringen worden in de tijd beperkt</a:t>
            </a:r>
          </a:p>
          <a:p>
            <a:pPr marL="812165" lvl="1" indent="-342900">
              <a:spcBef>
                <a:spcPts val="850"/>
              </a:spcBef>
              <a:buSzPct val="65454"/>
              <a:buFont typeface="Arial MT"/>
              <a:buChar char="•"/>
              <a:tabLst>
                <a:tab pos="354965" algn="l"/>
                <a:tab pos="355600" algn="l"/>
              </a:tabLst>
            </a:pPr>
            <a:endParaRPr lang="nl-NL" sz="2750" spc="-5" dirty="0">
              <a:latin typeface="Calibri"/>
              <a:cs typeface="Calibri"/>
            </a:endParaRPr>
          </a:p>
        </p:txBody>
      </p:sp>
      <p:sp>
        <p:nvSpPr>
          <p:cNvPr id="5" name="Titel 4">
            <a:extLst>
              <a:ext uri="{FF2B5EF4-FFF2-40B4-BE49-F238E27FC236}">
                <a16:creationId xmlns:a16="http://schemas.microsoft.com/office/drawing/2014/main" id="{BC1FDF51-8D93-14B6-D08C-58718D33F4F6}"/>
              </a:ext>
            </a:extLst>
          </p:cNvPr>
          <p:cNvSpPr>
            <a:spLocks noGrp="1"/>
          </p:cNvSpPr>
          <p:nvPr>
            <p:ph type="title"/>
          </p:nvPr>
        </p:nvSpPr>
        <p:spPr>
          <a:xfrm>
            <a:off x="904226" y="652007"/>
            <a:ext cx="7858774" cy="1107996"/>
          </a:xfrm>
        </p:spPr>
        <p:txBody>
          <a:bodyPr/>
          <a:lstStyle/>
          <a:p>
            <a:r>
              <a:rPr lang="nl-BE" dirty="0"/>
              <a:t>Open VLD: </a:t>
            </a:r>
            <a:r>
              <a:rPr lang="nl-NL" b="0" i="0" dirty="0">
                <a:solidFill>
                  <a:srgbClr val="1F1F1F"/>
                </a:solidFill>
                <a:effectLst/>
                <a:latin typeface="Google Sans"/>
              </a:rPr>
              <a:t>Open Vlaamse Liberalen en Democraten</a:t>
            </a:r>
            <a:endParaRPr lang="nl-BE" dirty="0"/>
          </a:p>
        </p:txBody>
      </p:sp>
      <p:pic>
        <p:nvPicPr>
          <p:cNvPr id="6" name="Afbeelding 5" descr="Afbeelding met logo, Lettertype, tekst, Graphics&#10;&#10;Automatisch gegenereerde beschrijving">
            <a:extLst>
              <a:ext uri="{FF2B5EF4-FFF2-40B4-BE49-F238E27FC236}">
                <a16:creationId xmlns:a16="http://schemas.microsoft.com/office/drawing/2014/main" id="{E30D0D05-FE5F-1D23-C86A-E5E672BA66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152400"/>
            <a:ext cx="3200400" cy="2164148"/>
          </a:xfrm>
          <a:prstGeom prst="rect">
            <a:avLst/>
          </a:prstGeom>
        </p:spPr>
      </p:pic>
    </p:spTree>
    <p:extLst>
      <p:ext uri="{BB962C8B-B14F-4D97-AF65-F5344CB8AC3E}">
        <p14:creationId xmlns:p14="http://schemas.microsoft.com/office/powerpoint/2010/main" val="141406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71AF9-F12C-0B9D-DF26-1B6113B0F88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5006A82-81CA-2036-E8C8-CF4C552F0F19}"/>
              </a:ext>
            </a:extLst>
          </p:cNvPr>
          <p:cNvSpPr txBox="1">
            <a:spLocks noGrp="1"/>
          </p:cNvSpPr>
          <p:nvPr>
            <p:ph type="title"/>
          </p:nvPr>
        </p:nvSpPr>
        <p:spPr>
          <a:xfrm>
            <a:off x="929627" y="686943"/>
            <a:ext cx="9747898"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2834658F-B865-1FD6-01BC-622F6F0F2CB3}"/>
              </a:ext>
            </a:extLst>
          </p:cNvPr>
          <p:cNvSpPr txBox="1"/>
          <p:nvPr/>
        </p:nvSpPr>
        <p:spPr>
          <a:xfrm>
            <a:off x="1415097" y="3168031"/>
            <a:ext cx="9361805" cy="521938"/>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750" i="1" spc="5" dirty="0">
                <a:latin typeface="Calibri"/>
                <a:cs typeface="Calibri"/>
              </a:rPr>
              <a:t>“Mocht Wallonië een land op zichzelf zijn, dan was het al failliet.” </a:t>
            </a:r>
          </a:p>
        </p:txBody>
      </p:sp>
      <p:pic>
        <p:nvPicPr>
          <p:cNvPr id="4" name="object 4">
            <a:extLst>
              <a:ext uri="{FF2B5EF4-FFF2-40B4-BE49-F238E27FC236}">
                <a16:creationId xmlns:a16="http://schemas.microsoft.com/office/drawing/2014/main" id="{D01A3BDA-24DC-45AE-070F-BC8BB35FA94D}"/>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3740173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8287-6357-31AD-8565-3EB12B341CE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20D3DA5-E077-A64C-528B-8B767A64F83B}"/>
              </a:ext>
            </a:extLst>
          </p:cNvPr>
          <p:cNvSpPr txBox="1">
            <a:spLocks noGrp="1"/>
          </p:cNvSpPr>
          <p:nvPr>
            <p:ph type="title"/>
          </p:nvPr>
        </p:nvSpPr>
        <p:spPr>
          <a:xfrm>
            <a:off x="929627" y="686943"/>
            <a:ext cx="95097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CF204E7B-2124-13B2-F50B-2B7EAEB59527}"/>
              </a:ext>
            </a:extLst>
          </p:cNvPr>
          <p:cNvSpPr txBox="1"/>
          <p:nvPr/>
        </p:nvSpPr>
        <p:spPr>
          <a:xfrm>
            <a:off x="1415097" y="3168031"/>
            <a:ext cx="9361805" cy="521938"/>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750" i="1" spc="5" dirty="0">
                <a:latin typeface="Calibri"/>
                <a:cs typeface="Calibri"/>
              </a:rPr>
              <a:t>“Mocht Wallonië een land op zichzelf zijn, dan was het al failliet.” </a:t>
            </a:r>
          </a:p>
        </p:txBody>
      </p:sp>
      <p:pic>
        <p:nvPicPr>
          <p:cNvPr id="4" name="object 4">
            <a:extLst>
              <a:ext uri="{FF2B5EF4-FFF2-40B4-BE49-F238E27FC236}">
                <a16:creationId xmlns:a16="http://schemas.microsoft.com/office/drawing/2014/main" id="{85A8577C-62C8-5548-259B-51AEE98C2EB9}"/>
              </a:ext>
            </a:extLst>
          </p:cNvPr>
          <p:cNvPicPr/>
          <p:nvPr/>
        </p:nvPicPr>
        <p:blipFill>
          <a:blip r:embed="rId3" cstate="print"/>
          <a:stretch>
            <a:fillRect/>
          </a:stretch>
        </p:blipFill>
        <p:spPr>
          <a:xfrm>
            <a:off x="10677525" y="5505450"/>
            <a:ext cx="1200150" cy="1200150"/>
          </a:xfrm>
          <a:prstGeom prst="rect">
            <a:avLst/>
          </a:prstGeom>
        </p:spPr>
      </p:pic>
      <p:pic>
        <p:nvPicPr>
          <p:cNvPr id="5" name="Graphic 4">
            <a:extLst>
              <a:ext uri="{FF2B5EF4-FFF2-40B4-BE49-F238E27FC236}">
                <a16:creationId xmlns:a16="http://schemas.microsoft.com/office/drawing/2014/main" id="{BE3413A2-EB99-541B-12E0-A8244CD9D4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4805509"/>
            <a:ext cx="3228975" cy="1028700"/>
          </a:xfrm>
          <a:prstGeom prst="rect">
            <a:avLst/>
          </a:prstGeom>
        </p:spPr>
      </p:pic>
      <p:sp>
        <p:nvSpPr>
          <p:cNvPr id="6" name="object 3">
            <a:extLst>
              <a:ext uri="{FF2B5EF4-FFF2-40B4-BE49-F238E27FC236}">
                <a16:creationId xmlns:a16="http://schemas.microsoft.com/office/drawing/2014/main" id="{424AB603-2D9F-4E6C-5775-A3C81875346A}"/>
              </a:ext>
            </a:extLst>
          </p:cNvPr>
          <p:cNvSpPr txBox="1"/>
          <p:nvPr/>
        </p:nvSpPr>
        <p:spPr>
          <a:xfrm>
            <a:off x="3124200" y="4983512"/>
            <a:ext cx="9361805" cy="521938"/>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750" spc="5" dirty="0">
                <a:latin typeface="Calibri"/>
                <a:cs typeface="Calibri"/>
              </a:rPr>
              <a:t>Partijvoorzitter N-VA Bart De Wever</a:t>
            </a:r>
          </a:p>
        </p:txBody>
      </p:sp>
    </p:spTree>
    <p:extLst>
      <p:ext uri="{BB962C8B-B14F-4D97-AF65-F5344CB8AC3E}">
        <p14:creationId xmlns:p14="http://schemas.microsoft.com/office/powerpoint/2010/main" val="1373335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DB93D4-EA8C-C68E-CAA4-1DAEB8DC17B9}"/>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B68C7421-3FA2-7E43-0FC2-1E19CA47A7FB}"/>
              </a:ext>
            </a:extLst>
          </p:cNvPr>
          <p:cNvSpPr txBox="1"/>
          <p:nvPr/>
        </p:nvSpPr>
        <p:spPr>
          <a:xfrm>
            <a:off x="929627" y="1519486"/>
            <a:ext cx="9194800" cy="4841069"/>
          </a:xfrm>
          <a:prstGeom prst="rect">
            <a:avLst/>
          </a:prstGeom>
        </p:spPr>
        <p:txBody>
          <a:bodyPr vert="horz" wrap="square" lIns="0" tIns="107950" rIns="0" bIns="0" rtlCol="0">
            <a:spAutoFit/>
          </a:bodyPr>
          <a:lstStyle/>
          <a:p>
            <a:pPr marL="354965" indent="-342900">
              <a:lnSpc>
                <a:spcPct val="100000"/>
              </a:lnSpc>
              <a:spcBef>
                <a:spcPts val="850"/>
              </a:spcBef>
              <a:buSzPct val="65454"/>
              <a:buFont typeface="Arial MT"/>
              <a:buChar char="•"/>
              <a:tabLst>
                <a:tab pos="354965" algn="l"/>
                <a:tab pos="355600" algn="l"/>
              </a:tabLst>
            </a:pPr>
            <a:r>
              <a:rPr lang="nl-NL" sz="2750" i="1" spc="-5" dirty="0">
                <a:latin typeface="Calibri"/>
                <a:cs typeface="Calibri"/>
              </a:rPr>
              <a:t>Voor Vlaamse welvaart </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Vlaamse waarden en normen</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Behoudsgezind </a:t>
            </a:r>
          </a:p>
          <a:p>
            <a:pPr marL="354965" indent="-342900">
              <a:spcBef>
                <a:spcPts val="850"/>
              </a:spcBef>
              <a:buSzPct val="65454"/>
              <a:buFont typeface="Arial MT"/>
              <a:buChar char="•"/>
              <a:tabLst>
                <a:tab pos="354965" algn="l"/>
                <a:tab pos="355600" algn="l"/>
              </a:tabLst>
            </a:pPr>
            <a:r>
              <a:rPr lang="nl-NL" sz="2750" spc="-5" dirty="0">
                <a:cs typeface="Calibri"/>
              </a:rPr>
              <a:t>Rechtse partij </a:t>
            </a:r>
          </a:p>
          <a:p>
            <a:pPr marL="354965" indent="-342900">
              <a:spcBef>
                <a:spcPts val="850"/>
              </a:spcBef>
              <a:buSzPct val="65454"/>
              <a:buFont typeface="Arial MT"/>
              <a:buChar char="•"/>
              <a:tabLst>
                <a:tab pos="354965" algn="l"/>
                <a:tab pos="355600" algn="l"/>
              </a:tabLst>
            </a:pPr>
            <a:r>
              <a:rPr lang="nl-NL" sz="2750" spc="-5" dirty="0">
                <a:cs typeface="Calibri"/>
              </a:rPr>
              <a:t>Speerpunten voor Vlaamse welvaart</a:t>
            </a:r>
          </a:p>
          <a:p>
            <a:pPr marL="812165" lvl="1" indent="-342900">
              <a:spcBef>
                <a:spcPts val="850"/>
              </a:spcBef>
              <a:buSzPct val="65454"/>
              <a:buFont typeface="Arial MT"/>
              <a:buChar char="•"/>
              <a:tabLst>
                <a:tab pos="354965" algn="l"/>
                <a:tab pos="355600" algn="l"/>
              </a:tabLst>
            </a:pPr>
            <a:r>
              <a:rPr lang="nl-NL" sz="2750" spc="-5" dirty="0">
                <a:cs typeface="Calibri"/>
              </a:rPr>
              <a:t>Gezonde begroting</a:t>
            </a:r>
          </a:p>
          <a:p>
            <a:pPr marL="812165" lvl="1" indent="-342900">
              <a:spcBef>
                <a:spcPts val="850"/>
              </a:spcBef>
              <a:buSzPct val="65454"/>
              <a:buFont typeface="Arial MT"/>
              <a:buChar char="•"/>
              <a:tabLst>
                <a:tab pos="354965" algn="l"/>
                <a:tab pos="355600" algn="l"/>
              </a:tabLst>
            </a:pPr>
            <a:r>
              <a:rPr lang="nl-NL" sz="2750" spc="-5" dirty="0">
                <a:cs typeface="Calibri"/>
              </a:rPr>
              <a:t>Rechtvaardig sociaal beleid</a:t>
            </a:r>
          </a:p>
          <a:p>
            <a:pPr marL="812165" lvl="1" indent="-342900">
              <a:spcBef>
                <a:spcPts val="850"/>
              </a:spcBef>
              <a:buSzPct val="65454"/>
              <a:buFont typeface="Arial MT"/>
              <a:buChar char="•"/>
              <a:tabLst>
                <a:tab pos="354965" algn="l"/>
                <a:tab pos="355600" algn="l"/>
              </a:tabLst>
            </a:pPr>
            <a:r>
              <a:rPr lang="nl-NL" sz="2750" spc="-5" dirty="0">
                <a:cs typeface="Calibri"/>
              </a:rPr>
              <a:t>Lagere belastingen </a:t>
            </a:r>
          </a:p>
          <a:p>
            <a:pPr marL="812165" lvl="1" indent="-342900">
              <a:spcBef>
                <a:spcPts val="850"/>
              </a:spcBef>
              <a:buSzPct val="65454"/>
              <a:buFont typeface="Arial MT"/>
              <a:buChar char="•"/>
              <a:tabLst>
                <a:tab pos="354965" algn="l"/>
                <a:tab pos="355600" algn="l"/>
              </a:tabLst>
            </a:pPr>
            <a:r>
              <a:rPr lang="nl-NL" sz="2750" spc="-5" dirty="0">
                <a:cs typeface="Calibri"/>
              </a:rPr>
              <a:t>Investeren in innovatie</a:t>
            </a:r>
          </a:p>
        </p:txBody>
      </p:sp>
      <p:pic>
        <p:nvPicPr>
          <p:cNvPr id="2" name="object 4">
            <a:extLst>
              <a:ext uri="{FF2B5EF4-FFF2-40B4-BE49-F238E27FC236}">
                <a16:creationId xmlns:a16="http://schemas.microsoft.com/office/drawing/2014/main" id="{A03B53E1-5567-2CB4-C33C-8691C24C74B9}"/>
              </a:ext>
            </a:extLst>
          </p:cNvPr>
          <p:cNvPicPr/>
          <p:nvPr/>
        </p:nvPicPr>
        <p:blipFill>
          <a:blip r:embed="rId3" cstate="print"/>
          <a:stretch>
            <a:fillRect/>
          </a:stretch>
        </p:blipFill>
        <p:spPr>
          <a:xfrm>
            <a:off x="10677525" y="5505450"/>
            <a:ext cx="1200150" cy="1200150"/>
          </a:xfrm>
          <a:prstGeom prst="rect">
            <a:avLst/>
          </a:prstGeom>
        </p:spPr>
      </p:pic>
      <p:pic>
        <p:nvPicPr>
          <p:cNvPr id="3" name="Graphic 2">
            <a:extLst>
              <a:ext uri="{FF2B5EF4-FFF2-40B4-BE49-F238E27FC236}">
                <a16:creationId xmlns:a16="http://schemas.microsoft.com/office/drawing/2014/main" id="{87BE059D-D115-6791-D875-BA6F8F4473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9600" y="465386"/>
            <a:ext cx="3228975" cy="1028700"/>
          </a:xfrm>
          <a:prstGeom prst="rect">
            <a:avLst/>
          </a:prstGeom>
        </p:spPr>
      </p:pic>
      <p:sp>
        <p:nvSpPr>
          <p:cNvPr id="5" name="Titel 4">
            <a:extLst>
              <a:ext uri="{FF2B5EF4-FFF2-40B4-BE49-F238E27FC236}">
                <a16:creationId xmlns:a16="http://schemas.microsoft.com/office/drawing/2014/main" id="{81063832-6180-68B8-FABD-A1968243F128}"/>
              </a:ext>
            </a:extLst>
          </p:cNvPr>
          <p:cNvSpPr>
            <a:spLocks noGrp="1"/>
          </p:cNvSpPr>
          <p:nvPr>
            <p:ph type="title"/>
          </p:nvPr>
        </p:nvSpPr>
        <p:spPr>
          <a:xfrm>
            <a:off x="904226" y="652007"/>
            <a:ext cx="5953774" cy="1107996"/>
          </a:xfrm>
        </p:spPr>
        <p:txBody>
          <a:bodyPr/>
          <a:lstStyle/>
          <a:p>
            <a:r>
              <a:rPr lang="nl-BE" dirty="0"/>
              <a:t>N-VA: Nieuw-Vlaamse Alliantie</a:t>
            </a:r>
          </a:p>
        </p:txBody>
      </p:sp>
      <p:pic>
        <p:nvPicPr>
          <p:cNvPr id="6" name="Afbeelding 5" descr="Afbeelding met hemel, grafische vormgeving, Graphics, verven&#10;&#10;Automatisch gegenereerde beschrijving">
            <a:extLst>
              <a:ext uri="{FF2B5EF4-FFF2-40B4-BE49-F238E27FC236}">
                <a16:creationId xmlns:a16="http://schemas.microsoft.com/office/drawing/2014/main" id="{1343D8A7-E4D7-8AB3-9BF8-7A6DA13604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3800" y="2574731"/>
            <a:ext cx="3733800" cy="2496979"/>
          </a:xfrm>
          <a:prstGeom prst="rect">
            <a:avLst/>
          </a:prstGeom>
        </p:spPr>
      </p:pic>
    </p:spTree>
    <p:extLst>
      <p:ext uri="{BB962C8B-B14F-4D97-AF65-F5344CB8AC3E}">
        <p14:creationId xmlns:p14="http://schemas.microsoft.com/office/powerpoint/2010/main" val="258616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2F13D6F-C5FC-4FC7-5EE3-B543988FD888}"/>
              </a:ext>
            </a:extLst>
          </p:cNvPr>
          <p:cNvSpPr txBox="1">
            <a:spLocks/>
          </p:cNvSpPr>
          <p:nvPr/>
        </p:nvSpPr>
        <p:spPr>
          <a:xfrm>
            <a:off x="929627" y="686943"/>
            <a:ext cx="6537973" cy="589905"/>
          </a:xfrm>
          <a:prstGeom prst="rect">
            <a:avLst/>
          </a:prstGeom>
          <a:solidFill>
            <a:srgbClr val="DFB7F5"/>
          </a:solidFill>
        </p:spPr>
        <p:txBody>
          <a:bodyPr vert="horz" wrap="square" lIns="0" tIns="0" rIns="0" bIns="0" rtlCol="0">
            <a:spAutoFit/>
          </a:bodyPr>
          <a:lstStyle>
            <a:lvl1pPr>
              <a:defRPr>
                <a:latin typeface="+mj-lt"/>
                <a:ea typeface="+mj-ea"/>
                <a:cs typeface="+mj-cs"/>
              </a:defRPr>
            </a:lvl1pPr>
          </a:lstStyle>
          <a:p>
            <a:pPr marL="635">
              <a:lnSpc>
                <a:spcPts val="4630"/>
              </a:lnSpc>
            </a:pPr>
            <a:r>
              <a:rPr lang="nl-NL" sz="3950" b="1" kern="0" spc="5" dirty="0">
                <a:solidFill>
                  <a:sysClr val="windowText" lastClr="000000"/>
                </a:solidFill>
                <a:latin typeface="Calibri"/>
                <a:cs typeface="Calibri"/>
              </a:rPr>
              <a:t>Afspraken in de groep [optie 2]</a:t>
            </a:r>
            <a:endParaRPr lang="nl-BE" sz="3950" b="1" kern="0" dirty="0">
              <a:solidFill>
                <a:sysClr val="windowText" lastClr="000000"/>
              </a:solidFill>
              <a:latin typeface="Calibri"/>
              <a:cs typeface="Calibri"/>
            </a:endParaRPr>
          </a:p>
        </p:txBody>
      </p:sp>
      <p:sp>
        <p:nvSpPr>
          <p:cNvPr id="3" name="object 3">
            <a:extLst>
              <a:ext uri="{FF2B5EF4-FFF2-40B4-BE49-F238E27FC236}">
                <a16:creationId xmlns:a16="http://schemas.microsoft.com/office/drawing/2014/main" id="{33F6EE71-631B-1218-61B8-8DC1F8471102}"/>
              </a:ext>
            </a:extLst>
          </p:cNvPr>
          <p:cNvSpPr txBox="1"/>
          <p:nvPr/>
        </p:nvSpPr>
        <p:spPr>
          <a:xfrm>
            <a:off x="917381" y="1631801"/>
            <a:ext cx="6778819" cy="4283224"/>
          </a:xfrm>
          <a:prstGeom prst="rect">
            <a:avLst/>
          </a:prstGeom>
        </p:spPr>
        <p:txBody>
          <a:bodyPr vert="horz" wrap="square" lIns="0" tIns="50800" rIns="0" bIns="0" rtlCol="0">
            <a:spAutoFit/>
          </a:bodyPr>
          <a:lstStyle/>
          <a:p>
            <a:pPr marL="469900" indent="-457834">
              <a:lnSpc>
                <a:spcPct val="100000"/>
              </a:lnSpc>
              <a:spcBef>
                <a:spcPts val="720"/>
              </a:spcBef>
              <a:buSzPct val="114583"/>
              <a:buFont typeface="Arial MT"/>
              <a:buChar char="•"/>
              <a:tabLst>
                <a:tab pos="469900" algn="l"/>
                <a:tab pos="470534" algn="l"/>
              </a:tabLst>
            </a:pPr>
            <a:r>
              <a:rPr lang="nl-NL" sz="2400" dirty="0">
                <a:latin typeface="Calibri"/>
                <a:cs typeface="Calibri"/>
              </a:rPr>
              <a:t>Suggesties voor afspraken </a:t>
            </a:r>
          </a:p>
          <a:p>
            <a:pPr marL="927100" lvl="1" indent="-457834">
              <a:spcBef>
                <a:spcPts val="720"/>
              </a:spcBef>
              <a:buSzPct val="114583"/>
              <a:buFont typeface="Arial MT"/>
              <a:buChar char="•"/>
              <a:tabLst>
                <a:tab pos="469900" algn="l"/>
                <a:tab pos="470534" algn="l"/>
              </a:tabLst>
            </a:pPr>
            <a:r>
              <a:rPr lang="nl-NL" sz="2400" dirty="0">
                <a:latin typeface="Calibri"/>
                <a:cs typeface="Calibri"/>
              </a:rPr>
              <a:t>Er zijn geen domme vragen</a:t>
            </a:r>
          </a:p>
          <a:p>
            <a:pPr marL="927100" lvl="1" indent="-457834">
              <a:spcBef>
                <a:spcPts val="720"/>
              </a:spcBef>
              <a:buSzPct val="114583"/>
              <a:buFont typeface="Arial MT"/>
              <a:buChar char="•"/>
              <a:tabLst>
                <a:tab pos="469900" algn="l"/>
                <a:tab pos="470534" algn="l"/>
              </a:tabLst>
            </a:pPr>
            <a:r>
              <a:rPr lang="nl-NL" sz="2400" dirty="0">
                <a:latin typeface="Calibri"/>
                <a:cs typeface="Calibri"/>
              </a:rPr>
              <a:t>We laten elkaar uitspreken</a:t>
            </a:r>
          </a:p>
          <a:p>
            <a:pPr marL="927100" lvl="1" indent="-457834">
              <a:spcBef>
                <a:spcPts val="720"/>
              </a:spcBef>
              <a:buSzPct val="114583"/>
              <a:buFont typeface="Arial MT"/>
              <a:buChar char="•"/>
              <a:tabLst>
                <a:tab pos="469900" algn="l"/>
                <a:tab pos="470534" algn="l"/>
              </a:tabLst>
            </a:pPr>
            <a:r>
              <a:rPr lang="nl-NL" sz="2400" dirty="0">
                <a:latin typeface="Calibri"/>
                <a:cs typeface="Calibri"/>
              </a:rPr>
              <a:t>Niemand kan verplicht worden om zijn/haar politieke voorkeur bekend te maken</a:t>
            </a:r>
          </a:p>
          <a:p>
            <a:pPr marL="927100" lvl="1" indent="-457834">
              <a:spcBef>
                <a:spcPts val="720"/>
              </a:spcBef>
              <a:buSzPct val="114583"/>
              <a:buFont typeface="Arial MT"/>
              <a:buChar char="•"/>
              <a:tabLst>
                <a:tab pos="469900" algn="l"/>
                <a:tab pos="470534" algn="l"/>
              </a:tabLst>
            </a:pPr>
            <a:r>
              <a:rPr lang="nl-NL" sz="2400" dirty="0">
                <a:latin typeface="Calibri"/>
                <a:cs typeface="Calibri"/>
              </a:rPr>
              <a:t>Discriminerende of racistische uitspraken hebben hier geen plaats</a:t>
            </a:r>
          </a:p>
          <a:p>
            <a:pPr marL="927100" lvl="1" indent="-457834">
              <a:spcBef>
                <a:spcPts val="720"/>
              </a:spcBef>
              <a:buSzPct val="114583"/>
              <a:buFont typeface="Arial MT"/>
              <a:buChar char="•"/>
              <a:tabLst>
                <a:tab pos="469900" algn="l"/>
                <a:tab pos="470534" algn="l"/>
              </a:tabLst>
            </a:pPr>
            <a:r>
              <a:rPr lang="nl-NL" sz="2400" dirty="0">
                <a:latin typeface="Calibri"/>
                <a:cs typeface="Calibri"/>
              </a:rPr>
              <a:t>We hebben respect voor de mening van anderen, en gaan niet meteen in discussie</a:t>
            </a:r>
          </a:p>
          <a:p>
            <a:pPr marL="469266" lvl="1">
              <a:spcBef>
                <a:spcPts val="720"/>
              </a:spcBef>
              <a:buSzPct val="114583"/>
              <a:tabLst>
                <a:tab pos="469900" algn="l"/>
                <a:tab pos="470534" algn="l"/>
              </a:tabLst>
            </a:pPr>
            <a:r>
              <a:rPr lang="nl-NL" sz="2400" dirty="0">
                <a:latin typeface="Calibri"/>
                <a:cs typeface="Calibri"/>
              </a:rPr>
              <a:t>Denken jullie nog aan andere afspraken? </a:t>
            </a:r>
          </a:p>
        </p:txBody>
      </p:sp>
      <p:pic>
        <p:nvPicPr>
          <p:cNvPr id="4" name="object 4">
            <a:extLst>
              <a:ext uri="{FF2B5EF4-FFF2-40B4-BE49-F238E27FC236}">
                <a16:creationId xmlns:a16="http://schemas.microsoft.com/office/drawing/2014/main" id="{1DF95C41-746C-D5A3-D3E0-25C5578DE99A}"/>
              </a:ext>
            </a:extLst>
          </p:cNvPr>
          <p:cNvPicPr/>
          <p:nvPr/>
        </p:nvPicPr>
        <p:blipFill>
          <a:blip r:embed="rId3" cstate="print"/>
          <a:stretch>
            <a:fillRect/>
          </a:stretch>
        </p:blipFill>
        <p:spPr>
          <a:xfrm>
            <a:off x="10677525" y="5505450"/>
            <a:ext cx="1200150" cy="1200150"/>
          </a:xfrm>
          <a:prstGeom prst="rect">
            <a:avLst/>
          </a:prstGeom>
        </p:spPr>
      </p:pic>
      <p:sp>
        <p:nvSpPr>
          <p:cNvPr id="5" name="Tekstvak 4">
            <a:extLst>
              <a:ext uri="{FF2B5EF4-FFF2-40B4-BE49-F238E27FC236}">
                <a16:creationId xmlns:a16="http://schemas.microsoft.com/office/drawing/2014/main" id="{F1028770-A9E2-19CA-95D1-CCB7F9B8AAC9}"/>
              </a:ext>
            </a:extLst>
          </p:cNvPr>
          <p:cNvSpPr txBox="1"/>
          <p:nvPr/>
        </p:nvSpPr>
        <p:spPr>
          <a:xfrm>
            <a:off x="7848600" y="1828800"/>
            <a:ext cx="3886200" cy="646331"/>
          </a:xfrm>
          <a:prstGeom prst="rect">
            <a:avLst/>
          </a:prstGeom>
          <a:noFill/>
        </p:spPr>
        <p:txBody>
          <a:bodyPr wrap="square" rtlCol="0">
            <a:spAutoFit/>
          </a:bodyPr>
          <a:lstStyle/>
          <a:p>
            <a:r>
              <a:rPr lang="nl-BE" dirty="0"/>
              <a:t>Kijk zeker eens naar de </a:t>
            </a:r>
            <a:r>
              <a:rPr lang="nl-BE" dirty="0">
                <a:hlinkClick r:id="rId4"/>
              </a:rPr>
              <a:t>gespreksleidraad</a:t>
            </a:r>
            <a:r>
              <a:rPr lang="nl-BE" dirty="0"/>
              <a:t> op de IST-site! </a:t>
            </a:r>
          </a:p>
        </p:txBody>
      </p:sp>
    </p:spTree>
    <p:extLst>
      <p:ext uri="{BB962C8B-B14F-4D97-AF65-F5344CB8AC3E}">
        <p14:creationId xmlns:p14="http://schemas.microsoft.com/office/powerpoint/2010/main" val="3373652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682BE-341E-A3DA-93F5-4DF166AB3EF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E7BA700-8AC6-9533-8577-4D9520886A4C}"/>
              </a:ext>
            </a:extLst>
          </p:cNvPr>
          <p:cNvSpPr txBox="1">
            <a:spLocks noGrp="1"/>
          </p:cNvSpPr>
          <p:nvPr>
            <p:ph type="title"/>
          </p:nvPr>
        </p:nvSpPr>
        <p:spPr>
          <a:xfrm>
            <a:off x="929627" y="686943"/>
            <a:ext cx="95097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37920F3F-646E-FD76-4351-6484592E8B6F}"/>
              </a:ext>
            </a:extLst>
          </p:cNvPr>
          <p:cNvSpPr txBox="1"/>
          <p:nvPr/>
        </p:nvSpPr>
        <p:spPr>
          <a:xfrm>
            <a:off x="1415097" y="3429000"/>
            <a:ext cx="9361805" cy="529632"/>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“Illegalen moeten actief opgespoord worden en uitgezet”</a:t>
            </a:r>
          </a:p>
        </p:txBody>
      </p:sp>
      <p:pic>
        <p:nvPicPr>
          <p:cNvPr id="4" name="object 4">
            <a:extLst>
              <a:ext uri="{FF2B5EF4-FFF2-40B4-BE49-F238E27FC236}">
                <a16:creationId xmlns:a16="http://schemas.microsoft.com/office/drawing/2014/main" id="{9388E956-C007-030B-0859-D794632D1B07}"/>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3054748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974ED-DDED-844B-4718-9EF98F43977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BDC3A26-0586-9C59-B15B-E52CA25E8524}"/>
              </a:ext>
            </a:extLst>
          </p:cNvPr>
          <p:cNvSpPr txBox="1">
            <a:spLocks noGrp="1"/>
          </p:cNvSpPr>
          <p:nvPr>
            <p:ph type="title"/>
          </p:nvPr>
        </p:nvSpPr>
        <p:spPr>
          <a:xfrm>
            <a:off x="929627" y="686943"/>
            <a:ext cx="95859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De stokpaardjes van de partijen </a:t>
            </a:r>
            <a:r>
              <a:rPr lang="nl-NL" sz="3950" b="1" spc="25" dirty="0">
                <a:latin typeface="Calibri"/>
                <a:cs typeface="Calibri"/>
              </a:rPr>
              <a:t>[Oefening 4]</a:t>
            </a:r>
            <a:endParaRPr sz="3950" b="1" dirty="0">
              <a:latin typeface="Calibri"/>
              <a:cs typeface="Calibri"/>
            </a:endParaRPr>
          </a:p>
        </p:txBody>
      </p:sp>
      <p:sp>
        <p:nvSpPr>
          <p:cNvPr id="3" name="object 3">
            <a:extLst>
              <a:ext uri="{FF2B5EF4-FFF2-40B4-BE49-F238E27FC236}">
                <a16:creationId xmlns:a16="http://schemas.microsoft.com/office/drawing/2014/main" id="{B1238441-5C52-133C-16DF-F1E109895F5E}"/>
              </a:ext>
            </a:extLst>
          </p:cNvPr>
          <p:cNvSpPr txBox="1"/>
          <p:nvPr/>
        </p:nvSpPr>
        <p:spPr>
          <a:xfrm>
            <a:off x="1415097" y="3429000"/>
            <a:ext cx="9361805" cy="529632"/>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800" i="1" dirty="0"/>
              <a:t>“Illegalen moeten actief opgespoord worden en uitgezet”</a:t>
            </a:r>
          </a:p>
        </p:txBody>
      </p:sp>
      <p:pic>
        <p:nvPicPr>
          <p:cNvPr id="4" name="object 4">
            <a:extLst>
              <a:ext uri="{FF2B5EF4-FFF2-40B4-BE49-F238E27FC236}">
                <a16:creationId xmlns:a16="http://schemas.microsoft.com/office/drawing/2014/main" id="{51C2D91B-2CE4-7619-4CEB-7115F178AA3B}"/>
              </a:ext>
            </a:extLst>
          </p:cNvPr>
          <p:cNvPicPr/>
          <p:nvPr/>
        </p:nvPicPr>
        <p:blipFill>
          <a:blip r:embed="rId3" cstate="print"/>
          <a:stretch>
            <a:fillRect/>
          </a:stretch>
        </p:blipFill>
        <p:spPr>
          <a:xfrm>
            <a:off x="10677525" y="5505450"/>
            <a:ext cx="1200150" cy="1200150"/>
          </a:xfrm>
          <a:prstGeom prst="rect">
            <a:avLst/>
          </a:prstGeom>
        </p:spPr>
      </p:pic>
      <p:pic>
        <p:nvPicPr>
          <p:cNvPr id="5" name="Graphic 4">
            <a:extLst>
              <a:ext uri="{FF2B5EF4-FFF2-40B4-BE49-F238E27FC236}">
                <a16:creationId xmlns:a16="http://schemas.microsoft.com/office/drawing/2014/main" id="{10FA1DC1-FE58-EFA6-58C2-41209CDD72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920" y="4976078"/>
            <a:ext cx="2921889" cy="853423"/>
          </a:xfrm>
          <a:prstGeom prst="rect">
            <a:avLst/>
          </a:prstGeom>
        </p:spPr>
      </p:pic>
      <p:sp>
        <p:nvSpPr>
          <p:cNvPr id="6" name="object 3">
            <a:extLst>
              <a:ext uri="{FF2B5EF4-FFF2-40B4-BE49-F238E27FC236}">
                <a16:creationId xmlns:a16="http://schemas.microsoft.com/office/drawing/2014/main" id="{D9CF2A99-3C1F-FE9F-9D11-131BED636E73}"/>
              </a:ext>
            </a:extLst>
          </p:cNvPr>
          <p:cNvSpPr txBox="1"/>
          <p:nvPr/>
        </p:nvSpPr>
        <p:spPr>
          <a:xfrm>
            <a:off x="2362200" y="5141820"/>
            <a:ext cx="9361805" cy="521938"/>
          </a:xfrm>
          <a:prstGeom prst="rect">
            <a:avLst/>
          </a:prstGeom>
        </p:spPr>
        <p:txBody>
          <a:bodyPr vert="horz" wrap="square" lIns="0" tIns="97790" rIns="0" bIns="0" rtlCol="0">
            <a:spAutoFit/>
          </a:bodyPr>
          <a:lstStyle/>
          <a:p>
            <a:pPr marL="12066" algn="ctr">
              <a:lnSpc>
                <a:spcPct val="100000"/>
              </a:lnSpc>
              <a:spcBef>
                <a:spcPts val="770"/>
              </a:spcBef>
              <a:tabLst>
                <a:tab pos="469900" algn="l"/>
                <a:tab pos="470534" algn="l"/>
              </a:tabLst>
            </a:pPr>
            <a:r>
              <a:rPr lang="nl-NL" sz="2750" spc="5" dirty="0">
                <a:latin typeface="Calibri"/>
                <a:cs typeface="Calibri"/>
              </a:rPr>
              <a:t>Partijvoorzitter Vlaams Belang – Tom Van Grieken </a:t>
            </a:r>
          </a:p>
        </p:txBody>
      </p:sp>
    </p:spTree>
    <p:extLst>
      <p:ext uri="{BB962C8B-B14F-4D97-AF65-F5344CB8AC3E}">
        <p14:creationId xmlns:p14="http://schemas.microsoft.com/office/powerpoint/2010/main" val="283690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DB2D2-5735-8CCF-1E2C-465C264D8993}"/>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530AA4DF-0121-1D1E-5AEF-DB3D16EC2F39}"/>
              </a:ext>
            </a:extLst>
          </p:cNvPr>
          <p:cNvSpPr txBox="1"/>
          <p:nvPr/>
        </p:nvSpPr>
        <p:spPr>
          <a:xfrm>
            <a:off x="929627" y="1328745"/>
            <a:ext cx="9194800" cy="4841069"/>
          </a:xfrm>
          <a:prstGeom prst="rect">
            <a:avLst/>
          </a:prstGeom>
        </p:spPr>
        <p:txBody>
          <a:bodyPr vert="horz" wrap="square" lIns="0" tIns="107950" rIns="0" bIns="0" rtlCol="0">
            <a:spAutoFit/>
          </a:bodyPr>
          <a:lstStyle/>
          <a:p>
            <a:pPr marL="354965" indent="-342900">
              <a:lnSpc>
                <a:spcPct val="100000"/>
              </a:lnSpc>
              <a:spcBef>
                <a:spcPts val="850"/>
              </a:spcBef>
              <a:buSzPct val="65454"/>
              <a:buFont typeface="Arial MT"/>
              <a:buChar char="•"/>
              <a:tabLst>
                <a:tab pos="354965" algn="l"/>
                <a:tab pos="355600" algn="l"/>
              </a:tabLst>
            </a:pPr>
            <a:r>
              <a:rPr lang="nl-NL" sz="2750" i="1" spc="-5" dirty="0">
                <a:latin typeface="Calibri"/>
                <a:cs typeface="Calibri"/>
              </a:rPr>
              <a:t>Vlaanderen weer van ons</a:t>
            </a:r>
          </a:p>
          <a:p>
            <a:pPr marL="354965" indent="-342900">
              <a:spcBef>
                <a:spcPts val="850"/>
              </a:spcBef>
              <a:buSzPct val="65454"/>
              <a:buFont typeface="Arial MT"/>
              <a:buChar char="•"/>
              <a:tabLst>
                <a:tab pos="354965" algn="l"/>
                <a:tab pos="355600" algn="l"/>
              </a:tabLst>
            </a:pPr>
            <a:r>
              <a:rPr lang="nl-NL" sz="2750" spc="-5" dirty="0">
                <a:cs typeface="Calibri"/>
              </a:rPr>
              <a:t>Vlaamse waarden &amp; normen</a:t>
            </a:r>
          </a:p>
          <a:p>
            <a:pPr marL="354965" indent="-342900">
              <a:lnSpc>
                <a:spcPct val="100000"/>
              </a:lnSpc>
              <a:spcBef>
                <a:spcPts val="850"/>
              </a:spcBef>
              <a:buSzPct val="65454"/>
              <a:buFont typeface="Arial MT"/>
              <a:buChar char="•"/>
              <a:tabLst>
                <a:tab pos="354965" algn="l"/>
                <a:tab pos="355600" algn="l"/>
              </a:tabLst>
            </a:pPr>
            <a:r>
              <a:rPr lang="nl-NL" sz="2750" spc="-5" dirty="0" err="1">
                <a:latin typeface="Calibri"/>
                <a:cs typeface="Calibri"/>
              </a:rPr>
              <a:t>Extreem-rechtse</a:t>
            </a:r>
            <a:r>
              <a:rPr lang="nl-NL" sz="2750" spc="-5" dirty="0">
                <a:latin typeface="Calibri"/>
                <a:cs typeface="Calibri"/>
              </a:rPr>
              <a:t> partij</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Speerpunten</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Vlaamse onafhankelijkheid   </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“Een sociaal Vlaanderen” – </a:t>
            </a:r>
            <a:r>
              <a:rPr lang="nl-NL" sz="2750" u="sng" spc="-5" dirty="0">
                <a:latin typeface="Calibri"/>
                <a:cs typeface="Calibri"/>
              </a:rPr>
              <a:t>Maar</a:t>
            </a:r>
            <a:r>
              <a:rPr lang="nl-NL" sz="2750" spc="-5" dirty="0">
                <a:latin typeface="Calibri"/>
                <a:cs typeface="Calibri"/>
              </a:rPr>
              <a:t>: Eerst onze mensen </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“Gastvrij maar niet gek”: anti-migratie</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Een welvarend Vlaanderen</a:t>
            </a:r>
          </a:p>
          <a:p>
            <a:pPr marL="812165" lvl="1" indent="-342900">
              <a:spcBef>
                <a:spcPts val="850"/>
              </a:spcBef>
              <a:buSzPct val="65454"/>
              <a:buFont typeface="Arial MT"/>
              <a:buChar char="•"/>
              <a:tabLst>
                <a:tab pos="354965" algn="l"/>
                <a:tab pos="355600" algn="l"/>
              </a:tabLst>
            </a:pPr>
            <a:r>
              <a:rPr lang="nl-NL" sz="2750" spc="-5" dirty="0">
                <a:latin typeface="Calibri"/>
                <a:cs typeface="Calibri"/>
              </a:rPr>
              <a:t>Criminaliteit aanpakken</a:t>
            </a:r>
          </a:p>
        </p:txBody>
      </p:sp>
      <p:pic>
        <p:nvPicPr>
          <p:cNvPr id="2" name="object 4">
            <a:extLst>
              <a:ext uri="{FF2B5EF4-FFF2-40B4-BE49-F238E27FC236}">
                <a16:creationId xmlns:a16="http://schemas.microsoft.com/office/drawing/2014/main" id="{FF877FB3-3B2E-4B49-88B8-3E1F31C170A3}"/>
              </a:ext>
            </a:extLst>
          </p:cNvPr>
          <p:cNvPicPr/>
          <p:nvPr/>
        </p:nvPicPr>
        <p:blipFill>
          <a:blip r:embed="rId3" cstate="print"/>
          <a:stretch>
            <a:fillRect/>
          </a:stretch>
        </p:blipFill>
        <p:spPr>
          <a:xfrm>
            <a:off x="10677525" y="5505450"/>
            <a:ext cx="1200150" cy="1200150"/>
          </a:xfrm>
          <a:prstGeom prst="rect">
            <a:avLst/>
          </a:prstGeom>
        </p:spPr>
      </p:pic>
      <p:pic>
        <p:nvPicPr>
          <p:cNvPr id="7" name="Graphic 6">
            <a:extLst>
              <a:ext uri="{FF2B5EF4-FFF2-40B4-BE49-F238E27FC236}">
                <a16:creationId xmlns:a16="http://schemas.microsoft.com/office/drawing/2014/main" id="{2CD879EF-522C-2661-DEDE-C6BD5D57F6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1000" y="475322"/>
            <a:ext cx="2921889" cy="853423"/>
          </a:xfrm>
          <a:prstGeom prst="rect">
            <a:avLst/>
          </a:prstGeom>
        </p:spPr>
      </p:pic>
      <p:sp>
        <p:nvSpPr>
          <p:cNvPr id="3" name="Tekstvak 2">
            <a:extLst>
              <a:ext uri="{FF2B5EF4-FFF2-40B4-BE49-F238E27FC236}">
                <a16:creationId xmlns:a16="http://schemas.microsoft.com/office/drawing/2014/main" id="{B38809E7-03AB-68E2-682A-B8C4FEBACA12}"/>
              </a:ext>
            </a:extLst>
          </p:cNvPr>
          <p:cNvSpPr txBox="1"/>
          <p:nvPr/>
        </p:nvSpPr>
        <p:spPr>
          <a:xfrm>
            <a:off x="838200" y="475322"/>
            <a:ext cx="3962400" cy="646331"/>
          </a:xfrm>
          <a:prstGeom prst="rect">
            <a:avLst/>
          </a:prstGeom>
          <a:noFill/>
        </p:spPr>
        <p:txBody>
          <a:bodyPr wrap="square" rtlCol="0">
            <a:spAutoFit/>
          </a:bodyPr>
          <a:lstStyle/>
          <a:p>
            <a:r>
              <a:rPr lang="nl-BE" sz="3600" dirty="0"/>
              <a:t>Vlaams Belang</a:t>
            </a:r>
          </a:p>
        </p:txBody>
      </p:sp>
      <p:pic>
        <p:nvPicPr>
          <p:cNvPr id="6" name="Afbeelding 5" descr="Afbeelding met hemel, grafische vormgeving, Graphics, verven&#10;&#10;Automatisch gegenereerde beschrijving">
            <a:extLst>
              <a:ext uri="{FF2B5EF4-FFF2-40B4-BE49-F238E27FC236}">
                <a16:creationId xmlns:a16="http://schemas.microsoft.com/office/drawing/2014/main" id="{F4F150C5-2DFB-6678-67A5-FD4AF8ECEC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8475" y="1656436"/>
            <a:ext cx="3733800" cy="2496979"/>
          </a:xfrm>
          <a:prstGeom prst="rect">
            <a:avLst/>
          </a:prstGeom>
        </p:spPr>
      </p:pic>
    </p:spTree>
    <p:extLst>
      <p:ext uri="{BB962C8B-B14F-4D97-AF65-F5344CB8AC3E}">
        <p14:creationId xmlns:p14="http://schemas.microsoft.com/office/powerpoint/2010/main" val="16622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479ECE-31DF-BAD1-AF9E-1F9CFF1E9AB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91FFE89-6891-CB51-A93C-67ED6C3C6AB9}"/>
              </a:ext>
            </a:extLst>
          </p:cNvPr>
          <p:cNvSpPr txBox="1">
            <a:spLocks noGrp="1"/>
          </p:cNvSpPr>
          <p:nvPr>
            <p:ph type="title"/>
          </p:nvPr>
        </p:nvSpPr>
        <p:spPr>
          <a:xfrm>
            <a:off x="929628" y="686943"/>
            <a:ext cx="4937772"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Het politieke spectrum </a:t>
            </a:r>
            <a:endParaRPr lang="nl-BE" sz="3950" b="1" dirty="0">
              <a:latin typeface="Calibri"/>
              <a:cs typeface="Calibri"/>
            </a:endParaRPr>
          </a:p>
        </p:txBody>
      </p:sp>
      <p:pic>
        <p:nvPicPr>
          <p:cNvPr id="4" name="object 4">
            <a:extLst>
              <a:ext uri="{FF2B5EF4-FFF2-40B4-BE49-F238E27FC236}">
                <a16:creationId xmlns:a16="http://schemas.microsoft.com/office/drawing/2014/main" id="{7CB6AD66-A8E4-B1F6-97D7-FD4D22D5442F}"/>
              </a:ext>
            </a:extLst>
          </p:cNvPr>
          <p:cNvPicPr/>
          <p:nvPr/>
        </p:nvPicPr>
        <p:blipFill>
          <a:blip r:embed="rId3" cstate="print"/>
          <a:stretch>
            <a:fillRect/>
          </a:stretch>
        </p:blipFill>
        <p:spPr>
          <a:xfrm>
            <a:off x="10677525" y="5505450"/>
            <a:ext cx="1200150" cy="1200150"/>
          </a:xfrm>
          <a:prstGeom prst="rect">
            <a:avLst/>
          </a:prstGeom>
        </p:spPr>
      </p:pic>
      <p:pic>
        <p:nvPicPr>
          <p:cNvPr id="5" name="Afbeelding 4" descr="Afbeelding met tekst, Lettertype, Graphics, logo&#10;&#10;Automatisch gegenereerde beschrijving">
            <a:extLst>
              <a:ext uri="{FF2B5EF4-FFF2-40B4-BE49-F238E27FC236}">
                <a16:creationId xmlns:a16="http://schemas.microsoft.com/office/drawing/2014/main" id="{93AD3DA9-AA0D-65E5-5611-D46225BA17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48" y="4062697"/>
            <a:ext cx="1496760" cy="516776"/>
          </a:xfrm>
          <a:prstGeom prst="rect">
            <a:avLst/>
          </a:prstGeom>
        </p:spPr>
      </p:pic>
      <p:pic>
        <p:nvPicPr>
          <p:cNvPr id="7" name="Afbeelding 6">
            <a:extLst>
              <a:ext uri="{FF2B5EF4-FFF2-40B4-BE49-F238E27FC236}">
                <a16:creationId xmlns:a16="http://schemas.microsoft.com/office/drawing/2014/main" id="{0ED4190D-748F-CD10-C79C-39BCBF259764}"/>
              </a:ext>
            </a:extLst>
          </p:cNvPr>
          <p:cNvPicPr>
            <a:picLocks noChangeAspect="1"/>
          </p:cNvPicPr>
          <p:nvPr/>
        </p:nvPicPr>
        <p:blipFill>
          <a:blip r:embed="rId5"/>
          <a:stretch>
            <a:fillRect/>
          </a:stretch>
        </p:blipFill>
        <p:spPr>
          <a:xfrm>
            <a:off x="1496760" y="3171599"/>
            <a:ext cx="1143750" cy="510224"/>
          </a:xfrm>
          <a:prstGeom prst="rect">
            <a:avLst/>
          </a:prstGeom>
        </p:spPr>
      </p:pic>
      <p:pic>
        <p:nvPicPr>
          <p:cNvPr id="8" name="Afbeelding 7" descr="Afbeelding met tekst, Lettertype, Graphics, logo&#10;&#10;Automatisch gegenereerde beschrijving">
            <a:extLst>
              <a:ext uri="{FF2B5EF4-FFF2-40B4-BE49-F238E27FC236}">
                <a16:creationId xmlns:a16="http://schemas.microsoft.com/office/drawing/2014/main" id="{B6F5B163-C41C-9AC9-70B8-BF1AC29B9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3326" y="4030249"/>
            <a:ext cx="1847910" cy="470731"/>
          </a:xfrm>
          <a:prstGeom prst="rect">
            <a:avLst/>
          </a:prstGeom>
        </p:spPr>
      </p:pic>
      <p:pic>
        <p:nvPicPr>
          <p:cNvPr id="9" name="Graphic 8">
            <a:extLst>
              <a:ext uri="{FF2B5EF4-FFF2-40B4-BE49-F238E27FC236}">
                <a16:creationId xmlns:a16="http://schemas.microsoft.com/office/drawing/2014/main" id="{A5028B74-DB5A-76B2-1B07-EF14A6BA07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67306" y="3171599"/>
            <a:ext cx="1551081" cy="510224"/>
          </a:xfrm>
          <a:prstGeom prst="rect">
            <a:avLst/>
          </a:prstGeom>
        </p:spPr>
      </p:pic>
      <p:pic>
        <p:nvPicPr>
          <p:cNvPr id="10" name="Afbeelding 9" descr="Afbeelding met logo, Lettertype, tekst, Graphics&#10;&#10;Automatisch gegenereerde beschrijving">
            <a:extLst>
              <a:ext uri="{FF2B5EF4-FFF2-40B4-BE49-F238E27FC236}">
                <a16:creationId xmlns:a16="http://schemas.microsoft.com/office/drawing/2014/main" id="{4CA68431-E4F7-F448-CAE2-C7773C9E4C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1603" y="2881825"/>
            <a:ext cx="1490666" cy="1008006"/>
          </a:xfrm>
          <a:prstGeom prst="rect">
            <a:avLst/>
          </a:prstGeom>
        </p:spPr>
      </p:pic>
      <p:pic>
        <p:nvPicPr>
          <p:cNvPr id="11" name="Graphic 10">
            <a:extLst>
              <a:ext uri="{FF2B5EF4-FFF2-40B4-BE49-F238E27FC236}">
                <a16:creationId xmlns:a16="http://schemas.microsoft.com/office/drawing/2014/main" id="{B5C1D5AB-E34B-12EE-73FF-DE125B8E4B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99095" y="2968168"/>
            <a:ext cx="1636172" cy="477892"/>
          </a:xfrm>
          <a:prstGeom prst="rect">
            <a:avLst/>
          </a:prstGeom>
        </p:spPr>
      </p:pic>
      <p:pic>
        <p:nvPicPr>
          <p:cNvPr id="12" name="Graphic 11">
            <a:extLst>
              <a:ext uri="{FF2B5EF4-FFF2-40B4-BE49-F238E27FC236}">
                <a16:creationId xmlns:a16="http://schemas.microsoft.com/office/drawing/2014/main" id="{3ECE3DD1-4A3F-0CF8-1DC6-4B5A4BBD37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88998" y="4030249"/>
            <a:ext cx="2299676" cy="732640"/>
          </a:xfrm>
          <a:prstGeom prst="rect">
            <a:avLst/>
          </a:prstGeom>
        </p:spPr>
      </p:pic>
      <p:cxnSp>
        <p:nvCxnSpPr>
          <p:cNvPr id="6" name="Rechte verbindingslijn met pijl 5">
            <a:extLst>
              <a:ext uri="{FF2B5EF4-FFF2-40B4-BE49-F238E27FC236}">
                <a16:creationId xmlns:a16="http://schemas.microsoft.com/office/drawing/2014/main" id="{D3A37721-4CCC-728B-B242-2722A7ABF420}"/>
              </a:ext>
            </a:extLst>
          </p:cNvPr>
          <p:cNvCxnSpPr>
            <a:cxnSpLocks/>
          </p:cNvCxnSpPr>
          <p:nvPr/>
        </p:nvCxnSpPr>
        <p:spPr>
          <a:xfrm>
            <a:off x="1162654" y="3889832"/>
            <a:ext cx="937662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kstvak 12">
            <a:extLst>
              <a:ext uri="{FF2B5EF4-FFF2-40B4-BE49-F238E27FC236}">
                <a16:creationId xmlns:a16="http://schemas.microsoft.com/office/drawing/2014/main" id="{21BAAB20-1BDB-0577-7663-CC89226045CD}"/>
              </a:ext>
            </a:extLst>
          </p:cNvPr>
          <p:cNvSpPr txBox="1"/>
          <p:nvPr/>
        </p:nvSpPr>
        <p:spPr>
          <a:xfrm>
            <a:off x="10677525" y="3597444"/>
            <a:ext cx="2638152" cy="584775"/>
          </a:xfrm>
          <a:prstGeom prst="rect">
            <a:avLst/>
          </a:prstGeom>
          <a:noFill/>
        </p:spPr>
        <p:txBody>
          <a:bodyPr wrap="square" rtlCol="0">
            <a:spAutoFit/>
          </a:bodyPr>
          <a:lstStyle/>
          <a:p>
            <a:r>
              <a:rPr lang="nl-BE" sz="3200" b="1" dirty="0"/>
              <a:t>RECHTS</a:t>
            </a:r>
            <a:endParaRPr lang="nl-BE" b="1" dirty="0"/>
          </a:p>
        </p:txBody>
      </p:sp>
      <p:sp>
        <p:nvSpPr>
          <p:cNvPr id="3" name="Tekstvak 2">
            <a:extLst>
              <a:ext uri="{FF2B5EF4-FFF2-40B4-BE49-F238E27FC236}">
                <a16:creationId xmlns:a16="http://schemas.microsoft.com/office/drawing/2014/main" id="{1E3F37B1-9D29-BAC0-7469-FD407AA81B00}"/>
              </a:ext>
            </a:extLst>
          </p:cNvPr>
          <p:cNvSpPr txBox="1"/>
          <p:nvPr/>
        </p:nvSpPr>
        <p:spPr>
          <a:xfrm>
            <a:off x="-29148" y="3619253"/>
            <a:ext cx="2638152" cy="584775"/>
          </a:xfrm>
          <a:prstGeom prst="rect">
            <a:avLst/>
          </a:prstGeom>
          <a:noFill/>
        </p:spPr>
        <p:txBody>
          <a:bodyPr wrap="square" rtlCol="0">
            <a:spAutoFit/>
          </a:bodyPr>
          <a:lstStyle/>
          <a:p>
            <a:r>
              <a:rPr lang="nl-BE" sz="3200" b="1" dirty="0"/>
              <a:t>LINKS</a:t>
            </a:r>
            <a:endParaRPr lang="nl-BE" b="1" dirty="0"/>
          </a:p>
        </p:txBody>
      </p:sp>
    </p:spTree>
    <p:extLst>
      <p:ext uri="{BB962C8B-B14F-4D97-AF65-F5344CB8AC3E}">
        <p14:creationId xmlns:p14="http://schemas.microsoft.com/office/powerpoint/2010/main" val="3059393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031AAF1-2F08-2160-A88E-856B8ADD02E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E83DF36-E0AC-6303-4961-A48A1E785F19}"/>
              </a:ext>
            </a:extLst>
          </p:cNvPr>
          <p:cNvSpPr txBox="1">
            <a:spLocks noGrp="1"/>
          </p:cNvSpPr>
          <p:nvPr>
            <p:ph type="title"/>
          </p:nvPr>
        </p:nvSpPr>
        <p:spPr>
          <a:xfrm>
            <a:off x="929627" y="686943"/>
            <a:ext cx="9357373"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latin typeface="Calibri"/>
                <a:cs typeface="Calibri"/>
              </a:rPr>
              <a:t>Hoe vind ik MIJN weg tussen al die partijen? </a:t>
            </a:r>
            <a:endParaRPr lang="nl-BE" sz="3950" b="1" dirty="0">
              <a:latin typeface="Calibri"/>
              <a:cs typeface="Calibri"/>
            </a:endParaRPr>
          </a:p>
        </p:txBody>
      </p:sp>
      <p:sp>
        <p:nvSpPr>
          <p:cNvPr id="4" name="object 4">
            <a:extLst>
              <a:ext uri="{FF2B5EF4-FFF2-40B4-BE49-F238E27FC236}">
                <a16:creationId xmlns:a16="http://schemas.microsoft.com/office/drawing/2014/main" id="{D8DFE891-E006-7ECF-AE51-E80ABF7A6651}"/>
              </a:ext>
            </a:extLst>
          </p:cNvPr>
          <p:cNvSpPr txBox="1"/>
          <p:nvPr/>
        </p:nvSpPr>
        <p:spPr>
          <a:xfrm>
            <a:off x="918254" y="1524000"/>
            <a:ext cx="9194800" cy="4071627"/>
          </a:xfrm>
          <a:prstGeom prst="rect">
            <a:avLst/>
          </a:prstGeom>
        </p:spPr>
        <p:txBody>
          <a:bodyPr vert="horz" wrap="square" lIns="0" tIns="107950" rIns="0" bIns="0" rtlCol="0">
            <a:spAutoFit/>
          </a:bodyPr>
          <a:lstStyle/>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Vertrek van thema’s die JIJ belangrijk vindt! Waar lig JIJ wakker van? </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Baseer je niet alleen op partijcommunicatie</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Pak politici op hun woorden</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Bekijk hoe de partijen zich verhouden tot die thema’s in hun partijprogramma’s </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rPr>
              <a:t>Ga in gesprek met anderen…Twijfelen mag! </a:t>
            </a:r>
          </a:p>
          <a:p>
            <a:pPr marL="354965" indent="-342900">
              <a:lnSpc>
                <a:spcPct val="100000"/>
              </a:lnSpc>
              <a:spcBef>
                <a:spcPts val="850"/>
              </a:spcBef>
              <a:buSzPct val="65454"/>
              <a:buFont typeface="Arial MT"/>
              <a:buChar char="•"/>
              <a:tabLst>
                <a:tab pos="354965" algn="l"/>
                <a:tab pos="355600" algn="l"/>
              </a:tabLst>
            </a:pPr>
            <a:r>
              <a:rPr lang="nl-NL" sz="2750" spc="-5" dirty="0">
                <a:latin typeface="Calibri"/>
                <a:cs typeface="Calibri"/>
                <a:hlinkClick r:id="rId3"/>
              </a:rPr>
              <a:t>Meer tips op de website</a:t>
            </a:r>
            <a:endParaRPr lang="nl-NL" sz="2750" spc="-5" dirty="0">
              <a:latin typeface="Calibri"/>
              <a:cs typeface="Calibri"/>
            </a:endParaRPr>
          </a:p>
        </p:txBody>
      </p:sp>
      <p:grpSp>
        <p:nvGrpSpPr>
          <p:cNvPr id="7" name="object 3">
            <a:extLst>
              <a:ext uri="{FF2B5EF4-FFF2-40B4-BE49-F238E27FC236}">
                <a16:creationId xmlns:a16="http://schemas.microsoft.com/office/drawing/2014/main" id="{4E391900-A13E-0054-9836-7CF40573837D}"/>
              </a:ext>
            </a:extLst>
          </p:cNvPr>
          <p:cNvGrpSpPr/>
          <p:nvPr/>
        </p:nvGrpSpPr>
        <p:grpSpPr>
          <a:xfrm>
            <a:off x="8341404" y="3810000"/>
            <a:ext cx="3543300" cy="2838117"/>
            <a:chOff x="8124825" y="1571625"/>
            <a:chExt cx="3505200" cy="2409825"/>
          </a:xfrm>
        </p:grpSpPr>
        <p:sp>
          <p:nvSpPr>
            <p:cNvPr id="8" name="object 4">
              <a:extLst>
                <a:ext uri="{FF2B5EF4-FFF2-40B4-BE49-F238E27FC236}">
                  <a16:creationId xmlns:a16="http://schemas.microsoft.com/office/drawing/2014/main" id="{F7259437-EB76-C58B-A11C-E7F336CA4E5F}"/>
                </a:ext>
              </a:extLst>
            </p:cNvPr>
            <p:cNvSpPr/>
            <p:nvPr/>
          </p:nvSpPr>
          <p:spPr>
            <a:xfrm>
              <a:off x="9153525" y="1571625"/>
              <a:ext cx="2476500" cy="2409825"/>
            </a:xfrm>
            <a:custGeom>
              <a:avLst/>
              <a:gdLst/>
              <a:ahLst/>
              <a:cxnLst/>
              <a:rect l="l" t="t" r="r" b="b"/>
              <a:pathLst>
                <a:path w="2476500" h="2409825">
                  <a:moveTo>
                    <a:pt x="1238250" y="0"/>
                  </a:moveTo>
                  <a:lnTo>
                    <a:pt x="1189626" y="911"/>
                  </a:lnTo>
                  <a:lnTo>
                    <a:pt x="1141477" y="3625"/>
                  </a:lnTo>
                  <a:lnTo>
                    <a:pt x="1093838" y="8106"/>
                  </a:lnTo>
                  <a:lnTo>
                    <a:pt x="1046743" y="14322"/>
                  </a:lnTo>
                  <a:lnTo>
                    <a:pt x="1000226" y="22239"/>
                  </a:lnTo>
                  <a:lnTo>
                    <a:pt x="954321" y="31824"/>
                  </a:lnTo>
                  <a:lnTo>
                    <a:pt x="909064" y="43043"/>
                  </a:lnTo>
                  <a:lnTo>
                    <a:pt x="864488" y="55862"/>
                  </a:lnTo>
                  <a:lnTo>
                    <a:pt x="820628" y="70248"/>
                  </a:lnTo>
                  <a:lnTo>
                    <a:pt x="777518" y="86167"/>
                  </a:lnTo>
                  <a:lnTo>
                    <a:pt x="735192" y="103587"/>
                  </a:lnTo>
                  <a:lnTo>
                    <a:pt x="693686" y="122473"/>
                  </a:lnTo>
                  <a:lnTo>
                    <a:pt x="653033" y="142793"/>
                  </a:lnTo>
                  <a:lnTo>
                    <a:pt x="613268" y="164512"/>
                  </a:lnTo>
                  <a:lnTo>
                    <a:pt x="574426" y="187596"/>
                  </a:lnTo>
                  <a:lnTo>
                    <a:pt x="536540" y="212014"/>
                  </a:lnTo>
                  <a:lnTo>
                    <a:pt x="499645" y="237730"/>
                  </a:lnTo>
                  <a:lnTo>
                    <a:pt x="463775" y="264712"/>
                  </a:lnTo>
                  <a:lnTo>
                    <a:pt x="428966" y="292926"/>
                  </a:lnTo>
                  <a:lnTo>
                    <a:pt x="395250" y="322339"/>
                  </a:lnTo>
                  <a:lnTo>
                    <a:pt x="362664" y="352917"/>
                  </a:lnTo>
                  <a:lnTo>
                    <a:pt x="331240" y="384626"/>
                  </a:lnTo>
                  <a:lnTo>
                    <a:pt x="301014" y="417433"/>
                  </a:lnTo>
                  <a:lnTo>
                    <a:pt x="272020" y="451305"/>
                  </a:lnTo>
                  <a:lnTo>
                    <a:pt x="244292" y="486208"/>
                  </a:lnTo>
                  <a:lnTo>
                    <a:pt x="217865" y="522108"/>
                  </a:lnTo>
                  <a:lnTo>
                    <a:pt x="192773" y="558973"/>
                  </a:lnTo>
                  <a:lnTo>
                    <a:pt x="169051" y="596768"/>
                  </a:lnTo>
                  <a:lnTo>
                    <a:pt x="146732" y="635460"/>
                  </a:lnTo>
                  <a:lnTo>
                    <a:pt x="125852" y="675016"/>
                  </a:lnTo>
                  <a:lnTo>
                    <a:pt x="106444" y="715401"/>
                  </a:lnTo>
                  <a:lnTo>
                    <a:pt x="88544" y="756584"/>
                  </a:lnTo>
                  <a:lnTo>
                    <a:pt x="72185" y="798529"/>
                  </a:lnTo>
                  <a:lnTo>
                    <a:pt x="57402" y="841204"/>
                  </a:lnTo>
                  <a:lnTo>
                    <a:pt x="44229" y="884575"/>
                  </a:lnTo>
                  <a:lnTo>
                    <a:pt x="32701" y="928609"/>
                  </a:lnTo>
                  <a:lnTo>
                    <a:pt x="22852" y="973271"/>
                  </a:lnTo>
                  <a:lnTo>
                    <a:pt x="14717" y="1018530"/>
                  </a:lnTo>
                  <a:lnTo>
                    <a:pt x="8330" y="1064350"/>
                  </a:lnTo>
                  <a:lnTo>
                    <a:pt x="3725" y="1110699"/>
                  </a:lnTo>
                  <a:lnTo>
                    <a:pt x="937" y="1157543"/>
                  </a:lnTo>
                  <a:lnTo>
                    <a:pt x="0" y="1204849"/>
                  </a:lnTo>
                  <a:lnTo>
                    <a:pt x="937" y="1252163"/>
                  </a:lnTo>
                  <a:lnTo>
                    <a:pt x="3725" y="1299015"/>
                  </a:lnTo>
                  <a:lnTo>
                    <a:pt x="8330" y="1345372"/>
                  </a:lnTo>
                  <a:lnTo>
                    <a:pt x="14717" y="1391200"/>
                  </a:lnTo>
                  <a:lnTo>
                    <a:pt x="22852" y="1436466"/>
                  </a:lnTo>
                  <a:lnTo>
                    <a:pt x="32701" y="1481135"/>
                  </a:lnTo>
                  <a:lnTo>
                    <a:pt x="44229" y="1525175"/>
                  </a:lnTo>
                  <a:lnTo>
                    <a:pt x="57402" y="1568553"/>
                  </a:lnTo>
                  <a:lnTo>
                    <a:pt x="72185" y="1611233"/>
                  </a:lnTo>
                  <a:lnTo>
                    <a:pt x="88544" y="1653184"/>
                  </a:lnTo>
                  <a:lnTo>
                    <a:pt x="106444" y="1694372"/>
                  </a:lnTo>
                  <a:lnTo>
                    <a:pt x="125852" y="1734762"/>
                  </a:lnTo>
                  <a:lnTo>
                    <a:pt x="146732" y="1774322"/>
                  </a:lnTo>
                  <a:lnTo>
                    <a:pt x="169051" y="1813019"/>
                  </a:lnTo>
                  <a:lnTo>
                    <a:pt x="192773" y="1850818"/>
                  </a:lnTo>
                  <a:lnTo>
                    <a:pt x="217865" y="1887686"/>
                  </a:lnTo>
                  <a:lnTo>
                    <a:pt x="244292" y="1923589"/>
                  </a:lnTo>
                  <a:lnTo>
                    <a:pt x="272020" y="1958495"/>
                  </a:lnTo>
                  <a:lnTo>
                    <a:pt x="301014" y="1992370"/>
                  </a:lnTo>
                  <a:lnTo>
                    <a:pt x="331240" y="2025180"/>
                  </a:lnTo>
                  <a:lnTo>
                    <a:pt x="362664" y="2056891"/>
                  </a:lnTo>
                  <a:lnTo>
                    <a:pt x="395250" y="2087471"/>
                  </a:lnTo>
                  <a:lnTo>
                    <a:pt x="428966" y="2116886"/>
                  </a:lnTo>
                  <a:lnTo>
                    <a:pt x="463775" y="2145102"/>
                  </a:lnTo>
                  <a:lnTo>
                    <a:pt x="499645" y="2172085"/>
                  </a:lnTo>
                  <a:lnTo>
                    <a:pt x="536540" y="2197803"/>
                  </a:lnTo>
                  <a:lnTo>
                    <a:pt x="574426" y="2222222"/>
                  </a:lnTo>
                  <a:lnTo>
                    <a:pt x="613268" y="2245308"/>
                  </a:lnTo>
                  <a:lnTo>
                    <a:pt x="653033" y="2267028"/>
                  </a:lnTo>
                  <a:lnTo>
                    <a:pt x="693686" y="2287348"/>
                  </a:lnTo>
                  <a:lnTo>
                    <a:pt x="735192" y="2306235"/>
                  </a:lnTo>
                  <a:lnTo>
                    <a:pt x="777518" y="2323655"/>
                  </a:lnTo>
                  <a:lnTo>
                    <a:pt x="820628" y="2339575"/>
                  </a:lnTo>
                  <a:lnTo>
                    <a:pt x="864488" y="2353962"/>
                  </a:lnTo>
                  <a:lnTo>
                    <a:pt x="909064" y="2366781"/>
                  </a:lnTo>
                  <a:lnTo>
                    <a:pt x="954321" y="2378000"/>
                  </a:lnTo>
                  <a:lnTo>
                    <a:pt x="1000226" y="2387584"/>
                  </a:lnTo>
                  <a:lnTo>
                    <a:pt x="1046743" y="2395502"/>
                  </a:lnTo>
                  <a:lnTo>
                    <a:pt x="1093838" y="2401718"/>
                  </a:lnTo>
                  <a:lnTo>
                    <a:pt x="1141477" y="2406199"/>
                  </a:lnTo>
                  <a:lnTo>
                    <a:pt x="1189626" y="2408913"/>
                  </a:lnTo>
                  <a:lnTo>
                    <a:pt x="1238250" y="2409825"/>
                  </a:lnTo>
                  <a:lnTo>
                    <a:pt x="1286873" y="2408913"/>
                  </a:lnTo>
                  <a:lnTo>
                    <a:pt x="1335022" y="2406199"/>
                  </a:lnTo>
                  <a:lnTo>
                    <a:pt x="1382661" y="2401718"/>
                  </a:lnTo>
                  <a:lnTo>
                    <a:pt x="1429756" y="2395502"/>
                  </a:lnTo>
                  <a:lnTo>
                    <a:pt x="1476273" y="2387584"/>
                  </a:lnTo>
                  <a:lnTo>
                    <a:pt x="1522178" y="2378000"/>
                  </a:lnTo>
                  <a:lnTo>
                    <a:pt x="1567435" y="2366781"/>
                  </a:lnTo>
                  <a:lnTo>
                    <a:pt x="1612011" y="2353962"/>
                  </a:lnTo>
                  <a:lnTo>
                    <a:pt x="1655871" y="2339575"/>
                  </a:lnTo>
                  <a:lnTo>
                    <a:pt x="1698981" y="2323655"/>
                  </a:lnTo>
                  <a:lnTo>
                    <a:pt x="1741307" y="2306235"/>
                  </a:lnTo>
                  <a:lnTo>
                    <a:pt x="1782813" y="2287348"/>
                  </a:lnTo>
                  <a:lnTo>
                    <a:pt x="1823466" y="2267028"/>
                  </a:lnTo>
                  <a:lnTo>
                    <a:pt x="1863231" y="2245308"/>
                  </a:lnTo>
                  <a:lnTo>
                    <a:pt x="1902073" y="2222222"/>
                  </a:lnTo>
                  <a:lnTo>
                    <a:pt x="1939959" y="2197803"/>
                  </a:lnTo>
                  <a:lnTo>
                    <a:pt x="1976854" y="2172085"/>
                  </a:lnTo>
                  <a:lnTo>
                    <a:pt x="2012724" y="2145102"/>
                  </a:lnTo>
                  <a:lnTo>
                    <a:pt x="2047533" y="2116886"/>
                  </a:lnTo>
                  <a:lnTo>
                    <a:pt x="2081249" y="2087471"/>
                  </a:lnTo>
                  <a:lnTo>
                    <a:pt x="2113835" y="2056891"/>
                  </a:lnTo>
                  <a:lnTo>
                    <a:pt x="2145259" y="2025180"/>
                  </a:lnTo>
                  <a:lnTo>
                    <a:pt x="2175485" y="1992370"/>
                  </a:lnTo>
                  <a:lnTo>
                    <a:pt x="2204479" y="1958495"/>
                  </a:lnTo>
                  <a:lnTo>
                    <a:pt x="2232207" y="1923589"/>
                  </a:lnTo>
                  <a:lnTo>
                    <a:pt x="2258634" y="1887686"/>
                  </a:lnTo>
                  <a:lnTo>
                    <a:pt x="2283726" y="1850818"/>
                  </a:lnTo>
                  <a:lnTo>
                    <a:pt x="2307448" y="1813019"/>
                  </a:lnTo>
                  <a:lnTo>
                    <a:pt x="2329767" y="1774322"/>
                  </a:lnTo>
                  <a:lnTo>
                    <a:pt x="2350647" y="1734762"/>
                  </a:lnTo>
                  <a:lnTo>
                    <a:pt x="2370055" y="1694372"/>
                  </a:lnTo>
                  <a:lnTo>
                    <a:pt x="2387955" y="1653184"/>
                  </a:lnTo>
                  <a:lnTo>
                    <a:pt x="2404314" y="1611233"/>
                  </a:lnTo>
                  <a:lnTo>
                    <a:pt x="2419097" y="1568553"/>
                  </a:lnTo>
                  <a:lnTo>
                    <a:pt x="2432270" y="1525175"/>
                  </a:lnTo>
                  <a:lnTo>
                    <a:pt x="2443798" y="1481135"/>
                  </a:lnTo>
                  <a:lnTo>
                    <a:pt x="2453647" y="1436466"/>
                  </a:lnTo>
                  <a:lnTo>
                    <a:pt x="2461782" y="1391200"/>
                  </a:lnTo>
                  <a:lnTo>
                    <a:pt x="2468169" y="1345372"/>
                  </a:lnTo>
                  <a:lnTo>
                    <a:pt x="2472774" y="1299015"/>
                  </a:lnTo>
                  <a:lnTo>
                    <a:pt x="2475562" y="1252163"/>
                  </a:lnTo>
                  <a:lnTo>
                    <a:pt x="2476500" y="1204849"/>
                  </a:lnTo>
                  <a:lnTo>
                    <a:pt x="2475562" y="1157543"/>
                  </a:lnTo>
                  <a:lnTo>
                    <a:pt x="2472774" y="1110699"/>
                  </a:lnTo>
                  <a:lnTo>
                    <a:pt x="2468169" y="1064350"/>
                  </a:lnTo>
                  <a:lnTo>
                    <a:pt x="2461782" y="1018530"/>
                  </a:lnTo>
                  <a:lnTo>
                    <a:pt x="2453647" y="973271"/>
                  </a:lnTo>
                  <a:lnTo>
                    <a:pt x="2443798" y="928609"/>
                  </a:lnTo>
                  <a:lnTo>
                    <a:pt x="2432270" y="884575"/>
                  </a:lnTo>
                  <a:lnTo>
                    <a:pt x="2419097" y="841204"/>
                  </a:lnTo>
                  <a:lnTo>
                    <a:pt x="2404314" y="798529"/>
                  </a:lnTo>
                  <a:lnTo>
                    <a:pt x="2387955" y="756584"/>
                  </a:lnTo>
                  <a:lnTo>
                    <a:pt x="2370055" y="715401"/>
                  </a:lnTo>
                  <a:lnTo>
                    <a:pt x="2350647" y="675016"/>
                  </a:lnTo>
                  <a:lnTo>
                    <a:pt x="2329767" y="635460"/>
                  </a:lnTo>
                  <a:lnTo>
                    <a:pt x="2307448" y="596768"/>
                  </a:lnTo>
                  <a:lnTo>
                    <a:pt x="2283726" y="558973"/>
                  </a:lnTo>
                  <a:lnTo>
                    <a:pt x="2258634" y="522108"/>
                  </a:lnTo>
                  <a:lnTo>
                    <a:pt x="2232207" y="486208"/>
                  </a:lnTo>
                  <a:lnTo>
                    <a:pt x="2204479" y="451305"/>
                  </a:lnTo>
                  <a:lnTo>
                    <a:pt x="2175485" y="417433"/>
                  </a:lnTo>
                  <a:lnTo>
                    <a:pt x="2145259" y="384626"/>
                  </a:lnTo>
                  <a:lnTo>
                    <a:pt x="2113835" y="352917"/>
                  </a:lnTo>
                  <a:lnTo>
                    <a:pt x="2081249" y="322339"/>
                  </a:lnTo>
                  <a:lnTo>
                    <a:pt x="2047533" y="292926"/>
                  </a:lnTo>
                  <a:lnTo>
                    <a:pt x="2012724" y="264712"/>
                  </a:lnTo>
                  <a:lnTo>
                    <a:pt x="1976854" y="237730"/>
                  </a:lnTo>
                  <a:lnTo>
                    <a:pt x="1939959" y="212014"/>
                  </a:lnTo>
                  <a:lnTo>
                    <a:pt x="1902073" y="187596"/>
                  </a:lnTo>
                  <a:lnTo>
                    <a:pt x="1863231" y="164512"/>
                  </a:lnTo>
                  <a:lnTo>
                    <a:pt x="1823466" y="142793"/>
                  </a:lnTo>
                  <a:lnTo>
                    <a:pt x="1782813" y="122473"/>
                  </a:lnTo>
                  <a:lnTo>
                    <a:pt x="1741307" y="103587"/>
                  </a:lnTo>
                  <a:lnTo>
                    <a:pt x="1698981" y="86167"/>
                  </a:lnTo>
                  <a:lnTo>
                    <a:pt x="1655871" y="70248"/>
                  </a:lnTo>
                  <a:lnTo>
                    <a:pt x="1612011" y="55862"/>
                  </a:lnTo>
                  <a:lnTo>
                    <a:pt x="1567435" y="43043"/>
                  </a:lnTo>
                  <a:lnTo>
                    <a:pt x="1522178" y="31824"/>
                  </a:lnTo>
                  <a:lnTo>
                    <a:pt x="1476273" y="22239"/>
                  </a:lnTo>
                  <a:lnTo>
                    <a:pt x="1429756" y="14322"/>
                  </a:lnTo>
                  <a:lnTo>
                    <a:pt x="1382661" y="8106"/>
                  </a:lnTo>
                  <a:lnTo>
                    <a:pt x="1335022" y="3625"/>
                  </a:lnTo>
                  <a:lnTo>
                    <a:pt x="1286873" y="911"/>
                  </a:lnTo>
                  <a:lnTo>
                    <a:pt x="1238250" y="0"/>
                  </a:lnTo>
                  <a:close/>
                </a:path>
              </a:pathLst>
            </a:custGeom>
            <a:solidFill>
              <a:srgbClr val="DFB8F5"/>
            </a:solidFill>
          </p:spPr>
          <p:txBody>
            <a:bodyPr wrap="square" lIns="0" tIns="0" rIns="0" bIns="0" rtlCol="0"/>
            <a:lstStyle/>
            <a:p>
              <a:endParaRPr/>
            </a:p>
          </p:txBody>
        </p:sp>
        <p:pic>
          <p:nvPicPr>
            <p:cNvPr id="10" name="object 5">
              <a:extLst>
                <a:ext uri="{FF2B5EF4-FFF2-40B4-BE49-F238E27FC236}">
                  <a16:creationId xmlns:a16="http://schemas.microsoft.com/office/drawing/2014/main" id="{CAF4E0A9-DF6E-3C59-FDEF-99286DA89B94}"/>
                </a:ext>
              </a:extLst>
            </p:cNvPr>
            <p:cNvPicPr/>
            <p:nvPr/>
          </p:nvPicPr>
          <p:blipFill>
            <a:blip r:embed="rId4" cstate="print"/>
            <a:stretch>
              <a:fillRect/>
            </a:stretch>
          </p:blipFill>
          <p:spPr>
            <a:xfrm>
              <a:off x="8124825" y="2171700"/>
              <a:ext cx="2962275" cy="1019175"/>
            </a:xfrm>
            <a:prstGeom prst="rect">
              <a:avLst/>
            </a:prstGeom>
          </p:spPr>
        </p:pic>
      </p:grpSp>
    </p:spTree>
    <p:extLst>
      <p:ext uri="{BB962C8B-B14F-4D97-AF65-F5344CB8AC3E}">
        <p14:creationId xmlns:p14="http://schemas.microsoft.com/office/powerpoint/2010/main" val="430912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1649-7C4C-FE12-F049-0E139E8130B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7906A5A-533A-EF47-BFB2-BFE7042D2CF9}"/>
              </a:ext>
            </a:extLst>
          </p:cNvPr>
          <p:cNvSpPr txBox="1">
            <a:spLocks noGrp="1"/>
          </p:cNvSpPr>
          <p:nvPr>
            <p:ph type="title"/>
          </p:nvPr>
        </p:nvSpPr>
        <p:spPr>
          <a:xfrm>
            <a:off x="1981200" y="523875"/>
            <a:ext cx="9372600"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Stem eens een wetsvoorstel </a:t>
            </a:r>
            <a:r>
              <a:rPr lang="nl-NL" sz="3950" b="1" spc="25" dirty="0">
                <a:latin typeface="Calibri"/>
                <a:cs typeface="Calibri"/>
              </a:rPr>
              <a:t>[Oefening 5]</a:t>
            </a:r>
            <a:endParaRPr lang="nl-NL" sz="3950" dirty="0">
              <a:latin typeface="Calibri"/>
              <a:cs typeface="Calibri"/>
            </a:endParaRPr>
          </a:p>
        </p:txBody>
      </p:sp>
      <p:sp>
        <p:nvSpPr>
          <p:cNvPr id="3" name="object 3">
            <a:extLst>
              <a:ext uri="{FF2B5EF4-FFF2-40B4-BE49-F238E27FC236}">
                <a16:creationId xmlns:a16="http://schemas.microsoft.com/office/drawing/2014/main" id="{A58BB573-46A6-63A2-0BDD-67FBCA253CA7}"/>
              </a:ext>
            </a:extLst>
          </p:cNvPr>
          <p:cNvSpPr txBox="1"/>
          <p:nvPr/>
        </p:nvSpPr>
        <p:spPr>
          <a:xfrm>
            <a:off x="1098867" y="1493837"/>
            <a:ext cx="10347325" cy="1784463"/>
          </a:xfrm>
          <a:prstGeom prst="rect">
            <a:avLst/>
          </a:prstGeom>
        </p:spPr>
        <p:txBody>
          <a:bodyPr vert="horz" wrap="square" lIns="0" tIns="60325" rIns="0" bIns="0" rtlCol="0">
            <a:spAutoFit/>
          </a:bodyPr>
          <a:lstStyle/>
          <a:p>
            <a:endParaRPr lang="nl-NL" sz="2800" dirty="0"/>
          </a:p>
          <a:p>
            <a:pPr marL="457200" indent="-457200">
              <a:buFont typeface="Arial" panose="020B0604020202020204" pitchFamily="34" charset="0"/>
              <a:buChar char="•"/>
            </a:pPr>
            <a:endParaRPr lang="nl-NL" sz="2800" b="1" dirty="0">
              <a:highlight>
                <a:srgbClr val="FFFF00"/>
              </a:highlight>
            </a:endParaRPr>
          </a:p>
          <a:p>
            <a:pPr marL="457200" indent="-457200">
              <a:buFont typeface="Arial" panose="020B0604020202020204" pitchFamily="34" charset="0"/>
              <a:buChar char="•"/>
            </a:pPr>
            <a:endParaRPr lang="nl-NL" sz="2800" dirty="0"/>
          </a:p>
          <a:p>
            <a:pPr marL="0" indent="0">
              <a:buNone/>
            </a:pPr>
            <a:endParaRPr lang="nl-BE" sz="2800" dirty="0"/>
          </a:p>
        </p:txBody>
      </p:sp>
      <p:sp>
        <p:nvSpPr>
          <p:cNvPr id="5" name="object 5">
            <a:extLst>
              <a:ext uri="{FF2B5EF4-FFF2-40B4-BE49-F238E27FC236}">
                <a16:creationId xmlns:a16="http://schemas.microsoft.com/office/drawing/2014/main" id="{F2BFE3C7-C94A-F090-0F49-3148E8756C86}"/>
              </a:ext>
            </a:extLst>
          </p:cNvPr>
          <p:cNvSpPr/>
          <p:nvPr/>
        </p:nvSpPr>
        <p:spPr>
          <a:xfrm>
            <a:off x="498792" y="523875"/>
            <a:ext cx="1200150" cy="5972175"/>
          </a:xfrm>
          <a:custGeom>
            <a:avLst/>
            <a:gdLst/>
            <a:ahLst/>
            <a:cxnLst/>
            <a:rect l="l" t="t" r="r" b="b"/>
            <a:pathLst>
              <a:path w="1200150" h="5972175">
                <a:moveTo>
                  <a:pt x="1200150" y="0"/>
                </a:moveTo>
                <a:lnTo>
                  <a:pt x="0" y="0"/>
                </a:lnTo>
                <a:lnTo>
                  <a:pt x="0" y="5972175"/>
                </a:lnTo>
                <a:lnTo>
                  <a:pt x="1200150" y="5972175"/>
                </a:lnTo>
                <a:lnTo>
                  <a:pt x="1200150" y="0"/>
                </a:lnTo>
                <a:close/>
              </a:path>
            </a:pathLst>
          </a:custGeom>
          <a:solidFill>
            <a:srgbClr val="DFB8F5"/>
          </a:solidFill>
        </p:spPr>
        <p:txBody>
          <a:bodyPr wrap="square" lIns="0" tIns="0" rIns="0" bIns="0" rtlCol="0"/>
          <a:lstStyle/>
          <a:p>
            <a:endParaRPr dirty="0"/>
          </a:p>
        </p:txBody>
      </p:sp>
      <p:sp>
        <p:nvSpPr>
          <p:cNvPr id="7" name="object 2">
            <a:extLst>
              <a:ext uri="{FF2B5EF4-FFF2-40B4-BE49-F238E27FC236}">
                <a16:creationId xmlns:a16="http://schemas.microsoft.com/office/drawing/2014/main" id="{3528F17E-4A86-16CE-2EF9-A6D4EFF6EEF1}"/>
              </a:ext>
            </a:extLst>
          </p:cNvPr>
          <p:cNvSpPr/>
          <p:nvPr/>
        </p:nvSpPr>
        <p:spPr>
          <a:xfrm>
            <a:off x="1981200" y="1295400"/>
            <a:ext cx="9372600" cy="5200650"/>
          </a:xfrm>
          <a:custGeom>
            <a:avLst/>
            <a:gdLst/>
            <a:ahLst/>
            <a:cxnLst/>
            <a:rect l="l" t="t" r="r" b="b"/>
            <a:pathLst>
              <a:path w="9410700" h="5972175">
                <a:moveTo>
                  <a:pt x="9410700" y="0"/>
                </a:moveTo>
                <a:lnTo>
                  <a:pt x="0" y="0"/>
                </a:lnTo>
                <a:lnTo>
                  <a:pt x="0" y="5972175"/>
                </a:lnTo>
                <a:lnTo>
                  <a:pt x="9410700" y="5972175"/>
                </a:lnTo>
                <a:lnTo>
                  <a:pt x="9410700" y="0"/>
                </a:lnTo>
                <a:close/>
              </a:path>
            </a:pathLst>
          </a:custGeom>
          <a:solidFill>
            <a:srgbClr val="DFB8F5"/>
          </a:solidFill>
        </p:spPr>
        <p:txBody>
          <a:bodyPr wrap="square" lIns="0" tIns="0" rIns="0" bIns="0" rtlCol="0"/>
          <a:lstStyle/>
          <a:p>
            <a:endParaRPr lang="nl-BE"/>
          </a:p>
        </p:txBody>
      </p:sp>
      <p:sp>
        <p:nvSpPr>
          <p:cNvPr id="10" name="Tekstvak 9">
            <a:extLst>
              <a:ext uri="{FF2B5EF4-FFF2-40B4-BE49-F238E27FC236}">
                <a16:creationId xmlns:a16="http://schemas.microsoft.com/office/drawing/2014/main" id="{D0E41F8A-A9F0-0A20-FA4E-FEDC7C44BFAF}"/>
              </a:ext>
            </a:extLst>
          </p:cNvPr>
          <p:cNvSpPr txBox="1"/>
          <p:nvPr/>
        </p:nvSpPr>
        <p:spPr>
          <a:xfrm>
            <a:off x="1981200" y="1336483"/>
            <a:ext cx="9111933" cy="5632311"/>
          </a:xfrm>
          <a:prstGeom prst="rect">
            <a:avLst/>
          </a:prstGeom>
          <a:noFill/>
        </p:spPr>
        <p:txBody>
          <a:bodyPr wrap="square" rtlCol="0">
            <a:spAutoFit/>
          </a:bodyPr>
          <a:lstStyle/>
          <a:p>
            <a:r>
              <a:rPr lang="nl-BE" sz="3600" dirty="0"/>
              <a:t>Luister naar het wetsvoorstel:  </a:t>
            </a:r>
          </a:p>
          <a:p>
            <a:pPr marL="571500" indent="-571500">
              <a:buFont typeface="Arial" panose="020B0604020202020204" pitchFamily="34" charset="0"/>
              <a:buChar char="•"/>
            </a:pPr>
            <a:r>
              <a:rPr lang="nl-BE" sz="3600" dirty="0"/>
              <a:t>Ben jij voor? Dan hou je een groen kaartje omhoog</a:t>
            </a:r>
          </a:p>
          <a:p>
            <a:pPr marL="571500" indent="-571500">
              <a:buFont typeface="Arial" panose="020B0604020202020204" pitchFamily="34" charset="0"/>
              <a:buChar char="•"/>
            </a:pPr>
            <a:r>
              <a:rPr lang="nl-BE" sz="3600" dirty="0"/>
              <a:t>Ben jij tegen? Dan hou je een rood kaartje omhoog </a:t>
            </a:r>
          </a:p>
          <a:p>
            <a:pPr marL="571500" indent="-571500">
              <a:buFont typeface="Arial" panose="020B0604020202020204" pitchFamily="34" charset="0"/>
              <a:buChar char="•"/>
            </a:pPr>
            <a:r>
              <a:rPr lang="nl-BE" sz="3600" dirty="0"/>
              <a:t>Daarna wordt getoond hoe er is gestemd door de partijen</a:t>
            </a:r>
          </a:p>
          <a:p>
            <a:pPr marL="571500" indent="-571500">
              <a:buFont typeface="Arial" panose="020B0604020202020204" pitchFamily="34" charset="0"/>
              <a:buChar char="•"/>
            </a:pPr>
            <a:r>
              <a:rPr lang="nl-BE" sz="3600" dirty="0"/>
              <a:t>Optie: langere versie – koppelen aan oefening 2</a:t>
            </a:r>
          </a:p>
          <a:p>
            <a:pPr lvl="1"/>
            <a:r>
              <a:rPr lang="nl-BE" sz="3600" dirty="0"/>
              <a:t>	</a:t>
            </a:r>
          </a:p>
        </p:txBody>
      </p:sp>
      <p:sp>
        <p:nvSpPr>
          <p:cNvPr id="4" name="Tekstvak 3">
            <a:extLst>
              <a:ext uri="{FF2B5EF4-FFF2-40B4-BE49-F238E27FC236}">
                <a16:creationId xmlns:a16="http://schemas.microsoft.com/office/drawing/2014/main" id="{D6DF80FA-78FA-7723-5141-73DD90012CB7}"/>
              </a:ext>
            </a:extLst>
          </p:cNvPr>
          <p:cNvSpPr txBox="1"/>
          <p:nvPr/>
        </p:nvSpPr>
        <p:spPr>
          <a:xfrm rot="16200000">
            <a:off x="-1501458" y="2962930"/>
            <a:ext cx="5200649" cy="923330"/>
          </a:xfrm>
          <a:prstGeom prst="rect">
            <a:avLst/>
          </a:prstGeom>
          <a:noFill/>
        </p:spPr>
        <p:txBody>
          <a:bodyPr wrap="square" rtlCol="0">
            <a:spAutoFit/>
          </a:bodyPr>
          <a:lstStyle/>
          <a:p>
            <a:pPr algn="ctr"/>
            <a:r>
              <a:rPr lang="nl-BE" sz="5400" b="1" dirty="0"/>
              <a:t>Wetsvoorstellen </a:t>
            </a:r>
          </a:p>
        </p:txBody>
      </p:sp>
      <p:pic>
        <p:nvPicPr>
          <p:cNvPr id="8" name="Afbeelding 7" descr="Afbeelding met zwart, duisternis&#10;&#10;Automatisch gegenereerde beschrijving">
            <a:extLst>
              <a:ext uri="{FF2B5EF4-FFF2-40B4-BE49-F238E27FC236}">
                <a16:creationId xmlns:a16="http://schemas.microsoft.com/office/drawing/2014/main" id="{30C723A4-CD27-A095-F731-602BDB194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897" y="4516582"/>
            <a:ext cx="2540569" cy="1926598"/>
          </a:xfrm>
          <a:prstGeom prst="rect">
            <a:avLst/>
          </a:prstGeom>
        </p:spPr>
      </p:pic>
    </p:spTree>
    <p:extLst>
      <p:ext uri="{BB962C8B-B14F-4D97-AF65-F5344CB8AC3E}">
        <p14:creationId xmlns:p14="http://schemas.microsoft.com/office/powerpoint/2010/main" val="2581674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971E73-7334-8D78-3C86-A6B98F94108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EFCCAA-AAC6-32D9-204C-0C0E4F21FAAE}"/>
              </a:ext>
            </a:extLst>
          </p:cNvPr>
          <p:cNvSpPr txBox="1">
            <a:spLocks noGrp="1"/>
          </p:cNvSpPr>
          <p:nvPr>
            <p:ph type="title"/>
          </p:nvPr>
        </p:nvSpPr>
        <p:spPr>
          <a:xfrm>
            <a:off x="929627" y="686943"/>
            <a:ext cx="8976373"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Stem eens een wetsvoorstel… </a:t>
            </a:r>
            <a:r>
              <a:rPr lang="nl-NL" sz="3950" b="1" spc="25" dirty="0">
                <a:latin typeface="Calibri"/>
                <a:cs typeface="Calibri"/>
              </a:rPr>
              <a:t>[Oefening 5]</a:t>
            </a:r>
            <a:endParaRPr lang="nl-BE" sz="3950" b="1" dirty="0">
              <a:latin typeface="Calibri"/>
              <a:cs typeface="Calibri"/>
            </a:endParaRPr>
          </a:p>
        </p:txBody>
      </p:sp>
      <p:sp>
        <p:nvSpPr>
          <p:cNvPr id="4" name="object 4">
            <a:extLst>
              <a:ext uri="{FF2B5EF4-FFF2-40B4-BE49-F238E27FC236}">
                <a16:creationId xmlns:a16="http://schemas.microsoft.com/office/drawing/2014/main" id="{16324E24-D386-AB2A-A452-8086816E484A}"/>
              </a:ext>
            </a:extLst>
          </p:cNvPr>
          <p:cNvSpPr txBox="1"/>
          <p:nvPr/>
        </p:nvSpPr>
        <p:spPr>
          <a:xfrm>
            <a:off x="1498600" y="2896803"/>
            <a:ext cx="9194800" cy="955390"/>
          </a:xfrm>
          <a:prstGeom prst="rect">
            <a:avLst/>
          </a:prstGeom>
        </p:spPr>
        <p:txBody>
          <a:bodyPr vert="horz" wrap="square" lIns="0" tIns="107950" rIns="0" bIns="0" rtlCol="0">
            <a:spAutoFit/>
          </a:bodyPr>
          <a:lstStyle/>
          <a:p>
            <a:pPr marL="12065" algn="ctr">
              <a:lnSpc>
                <a:spcPct val="100000"/>
              </a:lnSpc>
              <a:spcBef>
                <a:spcPts val="850"/>
              </a:spcBef>
              <a:buSzPct val="65454"/>
              <a:tabLst>
                <a:tab pos="354965" algn="l"/>
                <a:tab pos="355600" algn="l"/>
              </a:tabLst>
            </a:pPr>
            <a:r>
              <a:rPr lang="nl-NL" sz="2750" spc="-5" dirty="0">
                <a:latin typeface="Calibri"/>
                <a:cs typeface="Calibri"/>
              </a:rPr>
              <a:t>De Grondwet moet aangepast worden voor een bindende klimaatwet </a:t>
            </a:r>
          </a:p>
        </p:txBody>
      </p:sp>
      <p:pic>
        <p:nvPicPr>
          <p:cNvPr id="9" name="object 4">
            <a:extLst>
              <a:ext uri="{FF2B5EF4-FFF2-40B4-BE49-F238E27FC236}">
                <a16:creationId xmlns:a16="http://schemas.microsoft.com/office/drawing/2014/main" id="{F7C77179-7541-A7F2-566F-3D17EC354C50}"/>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1371362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A5B745-9A37-1D0A-DC4A-E00480D9E0B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FD9C4F5-85AD-3098-33FC-B903E139F9FC}"/>
              </a:ext>
            </a:extLst>
          </p:cNvPr>
          <p:cNvSpPr txBox="1">
            <a:spLocks noGrp="1"/>
          </p:cNvSpPr>
          <p:nvPr>
            <p:ph type="title"/>
          </p:nvPr>
        </p:nvSpPr>
        <p:spPr>
          <a:xfrm>
            <a:off x="929626" y="686943"/>
            <a:ext cx="9051156"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Stem eens een wetsvoorstel… </a:t>
            </a:r>
            <a:r>
              <a:rPr lang="nl-NL" sz="3950" b="1" spc="25" dirty="0">
                <a:latin typeface="Calibri"/>
                <a:cs typeface="Calibri"/>
              </a:rPr>
              <a:t>[Oefening 5]</a:t>
            </a:r>
            <a:endParaRPr lang="nl-BE" sz="3950" b="1" dirty="0">
              <a:latin typeface="Calibri"/>
              <a:cs typeface="Calibri"/>
            </a:endParaRPr>
          </a:p>
        </p:txBody>
      </p:sp>
      <p:sp>
        <p:nvSpPr>
          <p:cNvPr id="4" name="object 4">
            <a:extLst>
              <a:ext uri="{FF2B5EF4-FFF2-40B4-BE49-F238E27FC236}">
                <a16:creationId xmlns:a16="http://schemas.microsoft.com/office/drawing/2014/main" id="{486FA0B8-E614-392C-E30A-DF0B7DB82536}"/>
              </a:ext>
            </a:extLst>
          </p:cNvPr>
          <p:cNvSpPr txBox="1"/>
          <p:nvPr/>
        </p:nvSpPr>
        <p:spPr>
          <a:xfrm>
            <a:off x="1498600" y="2896803"/>
            <a:ext cx="9194800" cy="955390"/>
          </a:xfrm>
          <a:prstGeom prst="rect">
            <a:avLst/>
          </a:prstGeom>
        </p:spPr>
        <p:txBody>
          <a:bodyPr vert="horz" wrap="square" lIns="0" tIns="107950" rIns="0" bIns="0" rtlCol="0">
            <a:spAutoFit/>
          </a:bodyPr>
          <a:lstStyle/>
          <a:p>
            <a:pPr marL="12065" algn="ctr">
              <a:lnSpc>
                <a:spcPct val="100000"/>
              </a:lnSpc>
              <a:spcBef>
                <a:spcPts val="850"/>
              </a:spcBef>
              <a:buSzPct val="65454"/>
              <a:tabLst>
                <a:tab pos="354965" algn="l"/>
                <a:tab pos="355600" algn="l"/>
              </a:tabLst>
            </a:pPr>
            <a:r>
              <a:rPr lang="nl-NL" sz="2750" spc="-5" dirty="0">
                <a:latin typeface="Calibri"/>
                <a:cs typeface="Calibri"/>
              </a:rPr>
              <a:t>De Grondwet moet aangepast worden voor een bindende klimaatwet </a:t>
            </a:r>
          </a:p>
        </p:txBody>
      </p:sp>
      <p:pic>
        <p:nvPicPr>
          <p:cNvPr id="9" name="object 4">
            <a:extLst>
              <a:ext uri="{FF2B5EF4-FFF2-40B4-BE49-F238E27FC236}">
                <a16:creationId xmlns:a16="http://schemas.microsoft.com/office/drawing/2014/main" id="{5F2AA4BB-7FEB-F9F8-1D39-B5A57DAA3C56}"/>
              </a:ext>
            </a:extLst>
          </p:cNvPr>
          <p:cNvPicPr/>
          <p:nvPr/>
        </p:nvPicPr>
        <p:blipFill>
          <a:blip r:embed="rId3" cstate="print"/>
          <a:stretch>
            <a:fillRect/>
          </a:stretch>
        </p:blipFill>
        <p:spPr>
          <a:xfrm>
            <a:off x="10677525" y="5505450"/>
            <a:ext cx="1200150" cy="1200150"/>
          </a:xfrm>
          <a:prstGeom prst="rect">
            <a:avLst/>
          </a:prstGeom>
        </p:spPr>
      </p:pic>
      <p:pic>
        <p:nvPicPr>
          <p:cNvPr id="6" name="Afbeelding 5">
            <a:extLst>
              <a:ext uri="{FF2B5EF4-FFF2-40B4-BE49-F238E27FC236}">
                <a16:creationId xmlns:a16="http://schemas.microsoft.com/office/drawing/2014/main" id="{38BD196F-5B13-B626-D97E-CFC7F65E1A5C}"/>
              </a:ext>
            </a:extLst>
          </p:cNvPr>
          <p:cNvPicPr>
            <a:picLocks noChangeAspect="1"/>
          </p:cNvPicPr>
          <p:nvPr/>
        </p:nvPicPr>
        <p:blipFill>
          <a:blip r:embed="rId4"/>
          <a:stretch>
            <a:fillRect/>
          </a:stretch>
        </p:blipFill>
        <p:spPr>
          <a:xfrm>
            <a:off x="685800" y="3962329"/>
            <a:ext cx="1066949" cy="1009791"/>
          </a:xfrm>
          <a:prstGeom prst="rect">
            <a:avLst/>
          </a:prstGeom>
        </p:spPr>
      </p:pic>
      <p:pic>
        <p:nvPicPr>
          <p:cNvPr id="7" name="Afbeelding 6" descr="Afbeelding met tekst, Lettertype, Graphics, logo&#10;&#10;Automatisch gegenereerde beschrijving">
            <a:extLst>
              <a:ext uri="{FF2B5EF4-FFF2-40B4-BE49-F238E27FC236}">
                <a16:creationId xmlns:a16="http://schemas.microsoft.com/office/drawing/2014/main" id="{28D58AC0-8DE4-F065-6F54-CD790DD0E8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4690" y="4333923"/>
            <a:ext cx="1496760" cy="516776"/>
          </a:xfrm>
          <a:prstGeom prst="rect">
            <a:avLst/>
          </a:prstGeom>
        </p:spPr>
      </p:pic>
      <p:pic>
        <p:nvPicPr>
          <p:cNvPr id="8" name="Afbeelding 7">
            <a:extLst>
              <a:ext uri="{FF2B5EF4-FFF2-40B4-BE49-F238E27FC236}">
                <a16:creationId xmlns:a16="http://schemas.microsoft.com/office/drawing/2014/main" id="{C43419DB-D187-0B4F-FCB7-424562A21F15}"/>
              </a:ext>
            </a:extLst>
          </p:cNvPr>
          <p:cNvPicPr>
            <a:picLocks noChangeAspect="1"/>
          </p:cNvPicPr>
          <p:nvPr/>
        </p:nvPicPr>
        <p:blipFill>
          <a:blip r:embed="rId6"/>
          <a:stretch>
            <a:fillRect/>
          </a:stretch>
        </p:blipFill>
        <p:spPr>
          <a:xfrm>
            <a:off x="4071132" y="4320872"/>
            <a:ext cx="1143750" cy="510224"/>
          </a:xfrm>
          <a:prstGeom prst="rect">
            <a:avLst/>
          </a:prstGeom>
        </p:spPr>
      </p:pic>
      <p:pic>
        <p:nvPicPr>
          <p:cNvPr id="10" name="Afbeelding 9" descr="Afbeelding met tekst, Lettertype, Graphics, logo&#10;&#10;Automatisch gegenereerde beschrijving">
            <a:extLst>
              <a:ext uri="{FF2B5EF4-FFF2-40B4-BE49-F238E27FC236}">
                <a16:creationId xmlns:a16="http://schemas.microsoft.com/office/drawing/2014/main" id="{B963E8E9-7D2A-7580-2A46-B36F98E2C5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3235" y="4320872"/>
            <a:ext cx="1847910" cy="470731"/>
          </a:xfrm>
          <a:prstGeom prst="rect">
            <a:avLst/>
          </a:prstGeom>
        </p:spPr>
      </p:pic>
      <p:pic>
        <p:nvPicPr>
          <p:cNvPr id="12" name="Afbeelding 11">
            <a:extLst>
              <a:ext uri="{FF2B5EF4-FFF2-40B4-BE49-F238E27FC236}">
                <a16:creationId xmlns:a16="http://schemas.microsoft.com/office/drawing/2014/main" id="{8C1848AC-3831-424E-ECFB-D35F6BFE3ABA}"/>
              </a:ext>
            </a:extLst>
          </p:cNvPr>
          <p:cNvPicPr>
            <a:picLocks noChangeAspect="1"/>
          </p:cNvPicPr>
          <p:nvPr/>
        </p:nvPicPr>
        <p:blipFill>
          <a:blip r:embed="rId8"/>
          <a:stretch>
            <a:fillRect/>
          </a:stretch>
        </p:blipFill>
        <p:spPr>
          <a:xfrm>
            <a:off x="646966" y="5753798"/>
            <a:ext cx="1133633" cy="981212"/>
          </a:xfrm>
          <a:prstGeom prst="rect">
            <a:avLst/>
          </a:prstGeom>
        </p:spPr>
      </p:pic>
      <p:pic>
        <p:nvPicPr>
          <p:cNvPr id="13" name="Graphic 12">
            <a:extLst>
              <a:ext uri="{FF2B5EF4-FFF2-40B4-BE49-F238E27FC236}">
                <a16:creationId xmlns:a16="http://schemas.microsoft.com/office/drawing/2014/main" id="{08B170DB-B678-412C-D794-4CD3FF2319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7530" y="6028141"/>
            <a:ext cx="1551081" cy="510224"/>
          </a:xfrm>
          <a:prstGeom prst="rect">
            <a:avLst/>
          </a:prstGeom>
        </p:spPr>
      </p:pic>
      <p:pic>
        <p:nvPicPr>
          <p:cNvPr id="14" name="Afbeelding 13" descr="Afbeelding met logo, Lettertype, tekst, Graphics&#10;&#10;Automatisch gegenereerde beschrijving">
            <a:extLst>
              <a:ext uri="{FF2B5EF4-FFF2-40B4-BE49-F238E27FC236}">
                <a16:creationId xmlns:a16="http://schemas.microsoft.com/office/drawing/2014/main" id="{1F0F7FBE-18F0-D0C4-EC99-14AFE5163AB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03422" y="5792647"/>
            <a:ext cx="1490666" cy="1008006"/>
          </a:xfrm>
          <a:prstGeom prst="rect">
            <a:avLst/>
          </a:prstGeom>
        </p:spPr>
      </p:pic>
      <p:pic>
        <p:nvPicPr>
          <p:cNvPr id="15" name="Graphic 14">
            <a:extLst>
              <a:ext uri="{FF2B5EF4-FFF2-40B4-BE49-F238E27FC236}">
                <a16:creationId xmlns:a16="http://schemas.microsoft.com/office/drawing/2014/main" id="{26091020-9434-05AE-1DF0-23B148BC54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81106" y="5916933"/>
            <a:ext cx="2299676" cy="732640"/>
          </a:xfrm>
          <a:prstGeom prst="rect">
            <a:avLst/>
          </a:prstGeom>
        </p:spPr>
      </p:pic>
      <p:pic>
        <p:nvPicPr>
          <p:cNvPr id="16" name="Graphic 15">
            <a:extLst>
              <a:ext uri="{FF2B5EF4-FFF2-40B4-BE49-F238E27FC236}">
                <a16:creationId xmlns:a16="http://schemas.microsoft.com/office/drawing/2014/main" id="{456A29E2-398D-D1DC-D2B5-C2A3A3DDB66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69511" y="6063696"/>
            <a:ext cx="1636172" cy="477892"/>
          </a:xfrm>
          <a:prstGeom prst="rect">
            <a:avLst/>
          </a:prstGeom>
        </p:spPr>
      </p:pic>
    </p:spTree>
    <p:extLst>
      <p:ext uri="{BB962C8B-B14F-4D97-AF65-F5344CB8AC3E}">
        <p14:creationId xmlns:p14="http://schemas.microsoft.com/office/powerpoint/2010/main" val="1721855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27568-A251-C8AE-3465-D9036CBDF3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CEE84F5-FC0C-4AF9-F80B-6091939E3096}"/>
              </a:ext>
            </a:extLst>
          </p:cNvPr>
          <p:cNvSpPr txBox="1">
            <a:spLocks noGrp="1"/>
          </p:cNvSpPr>
          <p:nvPr>
            <p:ph type="title"/>
          </p:nvPr>
        </p:nvSpPr>
        <p:spPr>
          <a:xfrm>
            <a:off x="929627" y="686943"/>
            <a:ext cx="8976373"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Stem eens een wetsvoorstel… </a:t>
            </a:r>
            <a:r>
              <a:rPr lang="nl-NL" sz="3950" b="1" spc="25" dirty="0">
                <a:latin typeface="Calibri"/>
                <a:cs typeface="Calibri"/>
              </a:rPr>
              <a:t>[Oefening 5]</a:t>
            </a:r>
            <a:endParaRPr lang="nl-BE" sz="3950" b="1" dirty="0">
              <a:latin typeface="Calibri"/>
              <a:cs typeface="Calibri"/>
            </a:endParaRPr>
          </a:p>
        </p:txBody>
      </p:sp>
      <p:sp>
        <p:nvSpPr>
          <p:cNvPr id="4" name="object 4">
            <a:extLst>
              <a:ext uri="{FF2B5EF4-FFF2-40B4-BE49-F238E27FC236}">
                <a16:creationId xmlns:a16="http://schemas.microsoft.com/office/drawing/2014/main" id="{CA9B55F0-DDCB-E351-ED9F-F3BEEEB8E51D}"/>
              </a:ext>
            </a:extLst>
          </p:cNvPr>
          <p:cNvSpPr txBox="1"/>
          <p:nvPr/>
        </p:nvSpPr>
        <p:spPr>
          <a:xfrm>
            <a:off x="1498600" y="2896803"/>
            <a:ext cx="9194800" cy="532197"/>
          </a:xfrm>
          <a:prstGeom prst="rect">
            <a:avLst/>
          </a:prstGeom>
        </p:spPr>
        <p:txBody>
          <a:bodyPr vert="horz" wrap="square" lIns="0" tIns="107950" rIns="0" bIns="0" rtlCol="0">
            <a:spAutoFit/>
          </a:bodyPr>
          <a:lstStyle/>
          <a:p>
            <a:pPr marL="12065" algn="ctr">
              <a:lnSpc>
                <a:spcPct val="100000"/>
              </a:lnSpc>
              <a:spcBef>
                <a:spcPts val="850"/>
              </a:spcBef>
              <a:buSzPct val="65454"/>
              <a:tabLst>
                <a:tab pos="354965" algn="l"/>
                <a:tab pos="355600" algn="l"/>
              </a:tabLst>
            </a:pPr>
            <a:r>
              <a:rPr lang="nl-NL" sz="2750" spc="-5" dirty="0">
                <a:latin typeface="Calibri"/>
                <a:cs typeface="Calibri"/>
              </a:rPr>
              <a:t>Elektriciteit moet lager belast worden: op 6% en niet 21%</a:t>
            </a:r>
          </a:p>
        </p:txBody>
      </p:sp>
      <p:pic>
        <p:nvPicPr>
          <p:cNvPr id="9" name="object 4">
            <a:extLst>
              <a:ext uri="{FF2B5EF4-FFF2-40B4-BE49-F238E27FC236}">
                <a16:creationId xmlns:a16="http://schemas.microsoft.com/office/drawing/2014/main" id="{7BD1C21B-3F5F-FEE6-1835-5F26967A9FA2}"/>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2973402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CE760A4-3A7C-32FE-17CF-8C0E2076422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8EE3909-525B-A6A5-AFA3-0057C8490091}"/>
              </a:ext>
            </a:extLst>
          </p:cNvPr>
          <p:cNvSpPr txBox="1">
            <a:spLocks noGrp="1"/>
          </p:cNvSpPr>
          <p:nvPr>
            <p:ph type="title"/>
          </p:nvPr>
        </p:nvSpPr>
        <p:spPr>
          <a:xfrm>
            <a:off x="929627" y="686943"/>
            <a:ext cx="9052573"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Stem eens een wetsvoorstel… </a:t>
            </a:r>
            <a:r>
              <a:rPr lang="nl-NL" sz="3950" b="1" spc="25" dirty="0">
                <a:latin typeface="Calibri"/>
                <a:cs typeface="Calibri"/>
              </a:rPr>
              <a:t>[Oefening 5]</a:t>
            </a:r>
            <a:endParaRPr lang="nl-BE" sz="3950" b="1" dirty="0">
              <a:latin typeface="Calibri"/>
              <a:cs typeface="Calibri"/>
            </a:endParaRPr>
          </a:p>
        </p:txBody>
      </p:sp>
      <p:sp>
        <p:nvSpPr>
          <p:cNvPr id="4" name="object 4">
            <a:extLst>
              <a:ext uri="{FF2B5EF4-FFF2-40B4-BE49-F238E27FC236}">
                <a16:creationId xmlns:a16="http://schemas.microsoft.com/office/drawing/2014/main" id="{CA258B17-B4FF-97FC-5136-1F768FEDB2F9}"/>
              </a:ext>
            </a:extLst>
          </p:cNvPr>
          <p:cNvSpPr txBox="1"/>
          <p:nvPr/>
        </p:nvSpPr>
        <p:spPr>
          <a:xfrm>
            <a:off x="1498600" y="2896803"/>
            <a:ext cx="9194800" cy="532197"/>
          </a:xfrm>
          <a:prstGeom prst="rect">
            <a:avLst/>
          </a:prstGeom>
        </p:spPr>
        <p:txBody>
          <a:bodyPr vert="horz" wrap="square" lIns="0" tIns="107950" rIns="0" bIns="0" rtlCol="0">
            <a:spAutoFit/>
          </a:bodyPr>
          <a:lstStyle/>
          <a:p>
            <a:pPr marL="12065" algn="ctr">
              <a:lnSpc>
                <a:spcPct val="100000"/>
              </a:lnSpc>
              <a:spcBef>
                <a:spcPts val="850"/>
              </a:spcBef>
              <a:buSzPct val="65454"/>
              <a:tabLst>
                <a:tab pos="354965" algn="l"/>
                <a:tab pos="355600" algn="l"/>
              </a:tabLst>
            </a:pPr>
            <a:r>
              <a:rPr lang="nl-NL" sz="2750" spc="-5" dirty="0">
                <a:latin typeface="Calibri"/>
                <a:cs typeface="Calibri"/>
              </a:rPr>
              <a:t>Elektriciteit moet lager belast worden: op 6% en niet 21%</a:t>
            </a:r>
          </a:p>
        </p:txBody>
      </p:sp>
      <p:pic>
        <p:nvPicPr>
          <p:cNvPr id="9" name="object 4">
            <a:extLst>
              <a:ext uri="{FF2B5EF4-FFF2-40B4-BE49-F238E27FC236}">
                <a16:creationId xmlns:a16="http://schemas.microsoft.com/office/drawing/2014/main" id="{832908EF-1B0B-C87B-6566-C629F8B4C468}"/>
              </a:ext>
            </a:extLst>
          </p:cNvPr>
          <p:cNvPicPr/>
          <p:nvPr/>
        </p:nvPicPr>
        <p:blipFill>
          <a:blip r:embed="rId3" cstate="print"/>
          <a:stretch>
            <a:fillRect/>
          </a:stretch>
        </p:blipFill>
        <p:spPr>
          <a:xfrm>
            <a:off x="10677525" y="5505450"/>
            <a:ext cx="1200150" cy="1200150"/>
          </a:xfrm>
          <a:prstGeom prst="rect">
            <a:avLst/>
          </a:prstGeom>
        </p:spPr>
      </p:pic>
      <p:pic>
        <p:nvPicPr>
          <p:cNvPr id="5" name="Afbeelding 4">
            <a:extLst>
              <a:ext uri="{FF2B5EF4-FFF2-40B4-BE49-F238E27FC236}">
                <a16:creationId xmlns:a16="http://schemas.microsoft.com/office/drawing/2014/main" id="{EE3FD8AA-A7F0-06A1-4D6C-E93E5DBA5302}"/>
              </a:ext>
            </a:extLst>
          </p:cNvPr>
          <p:cNvPicPr>
            <a:picLocks noChangeAspect="1"/>
          </p:cNvPicPr>
          <p:nvPr/>
        </p:nvPicPr>
        <p:blipFill>
          <a:blip r:embed="rId4"/>
          <a:stretch>
            <a:fillRect/>
          </a:stretch>
        </p:blipFill>
        <p:spPr>
          <a:xfrm>
            <a:off x="685800" y="4162511"/>
            <a:ext cx="1066949" cy="1009791"/>
          </a:xfrm>
          <a:prstGeom prst="rect">
            <a:avLst/>
          </a:prstGeom>
        </p:spPr>
      </p:pic>
      <p:pic>
        <p:nvPicPr>
          <p:cNvPr id="6" name="Afbeelding 5">
            <a:extLst>
              <a:ext uri="{FF2B5EF4-FFF2-40B4-BE49-F238E27FC236}">
                <a16:creationId xmlns:a16="http://schemas.microsoft.com/office/drawing/2014/main" id="{5627E80F-D0F1-F023-A70E-8CE95C5A22D1}"/>
              </a:ext>
            </a:extLst>
          </p:cNvPr>
          <p:cNvPicPr>
            <a:picLocks noChangeAspect="1"/>
          </p:cNvPicPr>
          <p:nvPr/>
        </p:nvPicPr>
        <p:blipFill>
          <a:blip r:embed="rId5"/>
          <a:stretch>
            <a:fillRect/>
          </a:stretch>
        </p:blipFill>
        <p:spPr>
          <a:xfrm>
            <a:off x="742465" y="5753798"/>
            <a:ext cx="1133633" cy="981212"/>
          </a:xfrm>
          <a:prstGeom prst="rect">
            <a:avLst/>
          </a:prstGeom>
        </p:spPr>
      </p:pic>
      <p:pic>
        <p:nvPicPr>
          <p:cNvPr id="10" name="Graphic 9">
            <a:extLst>
              <a:ext uri="{FF2B5EF4-FFF2-40B4-BE49-F238E27FC236}">
                <a16:creationId xmlns:a16="http://schemas.microsoft.com/office/drawing/2014/main" id="{155F649A-B71D-F8E6-5A0A-1ED5C74BBC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59842" y="6138182"/>
            <a:ext cx="1599596" cy="460208"/>
          </a:xfrm>
          <a:prstGeom prst="rect">
            <a:avLst/>
          </a:prstGeom>
        </p:spPr>
      </p:pic>
      <p:pic>
        <p:nvPicPr>
          <p:cNvPr id="11" name="Afbeelding 10" descr="Afbeelding met tekst, Lettertype, Graphics, logo&#10;&#10;Automatisch gegenereerde beschrijving">
            <a:extLst>
              <a:ext uri="{FF2B5EF4-FFF2-40B4-BE49-F238E27FC236}">
                <a16:creationId xmlns:a16="http://schemas.microsoft.com/office/drawing/2014/main" id="{05AAA6AC-FD3A-70CD-EE09-A0070FE87E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9132" y="4449383"/>
            <a:ext cx="1847910" cy="470731"/>
          </a:xfrm>
          <a:prstGeom prst="rect">
            <a:avLst/>
          </a:prstGeom>
        </p:spPr>
      </p:pic>
      <p:pic>
        <p:nvPicPr>
          <p:cNvPr id="12" name="Afbeelding 11" descr="Afbeelding met logo, Lettertype, tekst, Graphics&#10;&#10;Automatisch gegenereerde beschrijving">
            <a:extLst>
              <a:ext uri="{FF2B5EF4-FFF2-40B4-BE49-F238E27FC236}">
                <a16:creationId xmlns:a16="http://schemas.microsoft.com/office/drawing/2014/main" id="{B9810F5D-0C02-6B3D-8617-D362FE1F9D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20495" y="4211682"/>
            <a:ext cx="1490666" cy="1008006"/>
          </a:xfrm>
          <a:prstGeom prst="rect">
            <a:avLst/>
          </a:prstGeom>
        </p:spPr>
      </p:pic>
      <p:pic>
        <p:nvPicPr>
          <p:cNvPr id="14" name="Graphic 13">
            <a:extLst>
              <a:ext uri="{FF2B5EF4-FFF2-40B4-BE49-F238E27FC236}">
                <a16:creationId xmlns:a16="http://schemas.microsoft.com/office/drawing/2014/main" id="{952C586D-22F0-A8FD-25FA-6D1462B9AD9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1339" y="4400152"/>
            <a:ext cx="1551081" cy="510224"/>
          </a:xfrm>
          <a:prstGeom prst="rect">
            <a:avLst/>
          </a:prstGeom>
        </p:spPr>
      </p:pic>
      <p:pic>
        <p:nvPicPr>
          <p:cNvPr id="3" name="Afbeelding 2">
            <a:extLst>
              <a:ext uri="{FF2B5EF4-FFF2-40B4-BE49-F238E27FC236}">
                <a16:creationId xmlns:a16="http://schemas.microsoft.com/office/drawing/2014/main" id="{C801B10C-6C6A-8AAD-8157-1BA11BCB6C6C}"/>
              </a:ext>
            </a:extLst>
          </p:cNvPr>
          <p:cNvPicPr>
            <a:picLocks noChangeAspect="1"/>
          </p:cNvPicPr>
          <p:nvPr/>
        </p:nvPicPr>
        <p:blipFill>
          <a:blip r:embed="rId12"/>
          <a:stretch>
            <a:fillRect/>
          </a:stretch>
        </p:blipFill>
        <p:spPr>
          <a:xfrm>
            <a:off x="2164136" y="4429637"/>
            <a:ext cx="1143750" cy="510224"/>
          </a:xfrm>
          <a:prstGeom prst="rect">
            <a:avLst/>
          </a:prstGeom>
        </p:spPr>
      </p:pic>
    </p:spTree>
    <p:extLst>
      <p:ext uri="{BB962C8B-B14F-4D97-AF65-F5344CB8AC3E}">
        <p14:creationId xmlns:p14="http://schemas.microsoft.com/office/powerpoint/2010/main" val="17072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E9B9FD-BF3B-3CE3-BC8A-A9581F1E8B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D0F0E98-4A84-F021-A782-9ED1DC7D6BD9}"/>
              </a:ext>
            </a:extLst>
          </p:cNvPr>
          <p:cNvSpPr txBox="1">
            <a:spLocks noGrp="1"/>
          </p:cNvSpPr>
          <p:nvPr>
            <p:ph type="title"/>
          </p:nvPr>
        </p:nvSpPr>
        <p:spPr>
          <a:xfrm>
            <a:off x="929627" y="686943"/>
            <a:ext cx="3108973" cy="589905"/>
          </a:xfrm>
          <a:prstGeom prst="rect">
            <a:avLst/>
          </a:prstGeom>
          <a:solidFill>
            <a:srgbClr val="DFB7F5"/>
          </a:solidFill>
        </p:spPr>
        <p:txBody>
          <a:bodyPr vert="horz" wrap="square" lIns="0" tIns="0" rIns="0" bIns="0" rtlCol="0">
            <a:spAutoFit/>
          </a:bodyPr>
          <a:lstStyle/>
          <a:p>
            <a:pPr marL="635">
              <a:lnSpc>
                <a:spcPts val="4630"/>
              </a:lnSpc>
            </a:pPr>
            <a:r>
              <a:rPr lang="nl-NL" sz="3950" b="1" spc="5" dirty="0"/>
              <a:t>Focus vandaag</a:t>
            </a:r>
            <a:endParaRPr lang="nl-BE" sz="3950" b="1" dirty="0">
              <a:latin typeface="Calibri"/>
              <a:cs typeface="Calibri"/>
            </a:endParaRPr>
          </a:p>
        </p:txBody>
      </p:sp>
      <p:sp>
        <p:nvSpPr>
          <p:cNvPr id="3" name="object 3">
            <a:extLst>
              <a:ext uri="{FF2B5EF4-FFF2-40B4-BE49-F238E27FC236}">
                <a16:creationId xmlns:a16="http://schemas.microsoft.com/office/drawing/2014/main" id="{39369752-6CAE-6568-C741-6A750B069902}"/>
              </a:ext>
            </a:extLst>
          </p:cNvPr>
          <p:cNvSpPr txBox="1"/>
          <p:nvPr/>
        </p:nvSpPr>
        <p:spPr>
          <a:xfrm>
            <a:off x="917381" y="1631801"/>
            <a:ext cx="10960294" cy="420628"/>
          </a:xfrm>
          <a:prstGeom prst="rect">
            <a:avLst/>
          </a:prstGeom>
        </p:spPr>
        <p:txBody>
          <a:bodyPr vert="horz" wrap="square" lIns="0" tIns="50800" rIns="0" bIns="0" rtlCol="0">
            <a:spAutoFit/>
          </a:bodyPr>
          <a:lstStyle/>
          <a:p>
            <a:pPr marL="12066">
              <a:lnSpc>
                <a:spcPct val="100000"/>
              </a:lnSpc>
              <a:spcBef>
                <a:spcPts val="720"/>
              </a:spcBef>
              <a:buSzPct val="114583"/>
              <a:tabLst>
                <a:tab pos="469900" algn="l"/>
                <a:tab pos="470534" algn="l"/>
              </a:tabLst>
            </a:pPr>
            <a:r>
              <a:rPr lang="nl-NL" sz="2400" dirty="0">
                <a:latin typeface="Calibri"/>
                <a:cs typeface="Calibri"/>
              </a:rPr>
              <a:t>= Vlaamse partijen en hun ideologie/standpunten  </a:t>
            </a:r>
          </a:p>
        </p:txBody>
      </p:sp>
      <p:pic>
        <p:nvPicPr>
          <p:cNvPr id="4" name="object 4">
            <a:extLst>
              <a:ext uri="{FF2B5EF4-FFF2-40B4-BE49-F238E27FC236}">
                <a16:creationId xmlns:a16="http://schemas.microsoft.com/office/drawing/2014/main" id="{1E813C3E-ED60-629A-DF73-A5D4513C006E}"/>
              </a:ext>
            </a:extLst>
          </p:cNvPr>
          <p:cNvPicPr/>
          <p:nvPr/>
        </p:nvPicPr>
        <p:blipFill>
          <a:blip r:embed="rId3" cstate="print"/>
          <a:stretch>
            <a:fillRect/>
          </a:stretch>
        </p:blipFill>
        <p:spPr>
          <a:xfrm>
            <a:off x="10677525" y="5505450"/>
            <a:ext cx="1200150" cy="1200150"/>
          </a:xfrm>
          <a:prstGeom prst="rect">
            <a:avLst/>
          </a:prstGeom>
        </p:spPr>
      </p:pic>
      <p:pic>
        <p:nvPicPr>
          <p:cNvPr id="5" name="Afbeelding 4" descr="Afbeelding met tekst, Lettertype, Graphics, logo&#10;&#10;Automatisch gegenereerde beschrijving">
            <a:extLst>
              <a:ext uri="{FF2B5EF4-FFF2-40B4-BE49-F238E27FC236}">
                <a16:creationId xmlns:a16="http://schemas.microsoft.com/office/drawing/2014/main" id="{46C3D894-AC05-470A-5000-C08740D38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833" y="2784440"/>
            <a:ext cx="1989828" cy="687014"/>
          </a:xfrm>
          <a:prstGeom prst="rect">
            <a:avLst/>
          </a:prstGeom>
        </p:spPr>
      </p:pic>
      <p:pic>
        <p:nvPicPr>
          <p:cNvPr id="7" name="Afbeelding 6">
            <a:extLst>
              <a:ext uri="{FF2B5EF4-FFF2-40B4-BE49-F238E27FC236}">
                <a16:creationId xmlns:a16="http://schemas.microsoft.com/office/drawing/2014/main" id="{74EEA2F2-C967-FAA8-C439-1714E6B3990C}"/>
              </a:ext>
            </a:extLst>
          </p:cNvPr>
          <p:cNvPicPr>
            <a:picLocks noChangeAspect="1"/>
          </p:cNvPicPr>
          <p:nvPr/>
        </p:nvPicPr>
        <p:blipFill>
          <a:blip r:embed="rId5"/>
          <a:stretch>
            <a:fillRect/>
          </a:stretch>
        </p:blipFill>
        <p:spPr>
          <a:xfrm>
            <a:off x="1197280" y="4072933"/>
            <a:ext cx="1642330" cy="732639"/>
          </a:xfrm>
          <a:prstGeom prst="rect">
            <a:avLst/>
          </a:prstGeom>
        </p:spPr>
      </p:pic>
      <p:pic>
        <p:nvPicPr>
          <p:cNvPr id="8" name="Afbeelding 7" descr="Afbeelding met tekst, Lettertype, Graphics, logo&#10;&#10;Automatisch gegenereerde beschrijving">
            <a:extLst>
              <a:ext uri="{FF2B5EF4-FFF2-40B4-BE49-F238E27FC236}">
                <a16:creationId xmlns:a16="http://schemas.microsoft.com/office/drawing/2014/main" id="{40187CD6-C631-114C-DBB7-F8BCDB7729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0074" y="2923447"/>
            <a:ext cx="2160526" cy="550366"/>
          </a:xfrm>
          <a:prstGeom prst="rect">
            <a:avLst/>
          </a:prstGeom>
        </p:spPr>
      </p:pic>
      <p:pic>
        <p:nvPicPr>
          <p:cNvPr id="9" name="Graphic 8">
            <a:extLst>
              <a:ext uri="{FF2B5EF4-FFF2-40B4-BE49-F238E27FC236}">
                <a16:creationId xmlns:a16="http://schemas.microsoft.com/office/drawing/2014/main" id="{5EB5B18C-C21C-324E-693D-E414A485D0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25005" y="4062697"/>
            <a:ext cx="1730484" cy="569238"/>
          </a:xfrm>
          <a:prstGeom prst="rect">
            <a:avLst/>
          </a:prstGeom>
        </p:spPr>
      </p:pic>
      <p:pic>
        <p:nvPicPr>
          <p:cNvPr id="10" name="Afbeelding 9" descr="Afbeelding met logo, Lettertype, tekst, Graphics&#10;&#10;Automatisch gegenereerde beschrijving">
            <a:extLst>
              <a:ext uri="{FF2B5EF4-FFF2-40B4-BE49-F238E27FC236}">
                <a16:creationId xmlns:a16="http://schemas.microsoft.com/office/drawing/2014/main" id="{CCE6825D-4F25-D87F-48C7-C7F3E43326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7400" y="2625383"/>
            <a:ext cx="1490666" cy="1008006"/>
          </a:xfrm>
          <a:prstGeom prst="rect">
            <a:avLst/>
          </a:prstGeom>
        </p:spPr>
      </p:pic>
      <p:pic>
        <p:nvPicPr>
          <p:cNvPr id="11" name="Graphic 10">
            <a:extLst>
              <a:ext uri="{FF2B5EF4-FFF2-40B4-BE49-F238E27FC236}">
                <a16:creationId xmlns:a16="http://schemas.microsoft.com/office/drawing/2014/main" id="{D47CF2F5-AD36-59E1-BBDF-A3C0C982DE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45479" y="2784440"/>
            <a:ext cx="2265207" cy="661620"/>
          </a:xfrm>
          <a:prstGeom prst="rect">
            <a:avLst/>
          </a:prstGeom>
        </p:spPr>
      </p:pic>
      <p:pic>
        <p:nvPicPr>
          <p:cNvPr id="12" name="Graphic 11">
            <a:extLst>
              <a:ext uri="{FF2B5EF4-FFF2-40B4-BE49-F238E27FC236}">
                <a16:creationId xmlns:a16="http://schemas.microsoft.com/office/drawing/2014/main" id="{B1E8F9A8-0BF6-2FF0-0148-8141A0EC185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85417" y="3899295"/>
            <a:ext cx="2299676" cy="732640"/>
          </a:xfrm>
          <a:prstGeom prst="rect">
            <a:avLst/>
          </a:prstGeom>
        </p:spPr>
      </p:pic>
    </p:spTree>
    <p:extLst>
      <p:ext uri="{BB962C8B-B14F-4D97-AF65-F5344CB8AC3E}">
        <p14:creationId xmlns:p14="http://schemas.microsoft.com/office/powerpoint/2010/main" val="4274374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9568D78-A04F-DC51-99A1-E7B96E44C13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836B273-8E1D-A321-D409-18838378A560}"/>
              </a:ext>
            </a:extLst>
          </p:cNvPr>
          <p:cNvSpPr txBox="1">
            <a:spLocks noGrp="1"/>
          </p:cNvSpPr>
          <p:nvPr>
            <p:ph type="title"/>
          </p:nvPr>
        </p:nvSpPr>
        <p:spPr>
          <a:xfrm>
            <a:off x="929627" y="686943"/>
            <a:ext cx="8976373"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Stem eens een wetsvoorstel… </a:t>
            </a:r>
            <a:r>
              <a:rPr lang="nl-NL" sz="3950" b="1" spc="25" dirty="0">
                <a:latin typeface="Calibri"/>
                <a:cs typeface="Calibri"/>
              </a:rPr>
              <a:t>[Oefening 5]</a:t>
            </a:r>
            <a:endParaRPr lang="nl-BE" sz="3950" b="1" dirty="0">
              <a:latin typeface="Calibri"/>
              <a:cs typeface="Calibri"/>
            </a:endParaRPr>
          </a:p>
        </p:txBody>
      </p:sp>
      <p:sp>
        <p:nvSpPr>
          <p:cNvPr id="4" name="object 4">
            <a:extLst>
              <a:ext uri="{FF2B5EF4-FFF2-40B4-BE49-F238E27FC236}">
                <a16:creationId xmlns:a16="http://schemas.microsoft.com/office/drawing/2014/main" id="{883C6CB5-8669-FBE9-6FB6-6A60F110A937}"/>
              </a:ext>
            </a:extLst>
          </p:cNvPr>
          <p:cNvSpPr txBox="1"/>
          <p:nvPr/>
        </p:nvSpPr>
        <p:spPr>
          <a:xfrm>
            <a:off x="1498600" y="3162901"/>
            <a:ext cx="9194800" cy="955390"/>
          </a:xfrm>
          <a:prstGeom prst="rect">
            <a:avLst/>
          </a:prstGeom>
        </p:spPr>
        <p:txBody>
          <a:bodyPr vert="horz" wrap="square" lIns="0" tIns="107950" rIns="0" bIns="0" rtlCol="0">
            <a:spAutoFit/>
          </a:bodyPr>
          <a:lstStyle/>
          <a:p>
            <a:pPr marL="12065" algn="ctr">
              <a:lnSpc>
                <a:spcPct val="100000"/>
              </a:lnSpc>
              <a:spcBef>
                <a:spcPts val="850"/>
              </a:spcBef>
              <a:buSzPct val="65454"/>
              <a:tabLst>
                <a:tab pos="354965" algn="l"/>
                <a:tab pos="355600" algn="l"/>
              </a:tabLst>
            </a:pPr>
            <a:r>
              <a:rPr lang="nl-NL" sz="2750" spc="-5" dirty="0">
                <a:latin typeface="Calibri"/>
                <a:cs typeface="Calibri"/>
              </a:rPr>
              <a:t>Vingerafdrukken moeten op de elektronische identiteitskaart staan</a:t>
            </a:r>
          </a:p>
        </p:txBody>
      </p:sp>
      <p:pic>
        <p:nvPicPr>
          <p:cNvPr id="9" name="object 4">
            <a:extLst>
              <a:ext uri="{FF2B5EF4-FFF2-40B4-BE49-F238E27FC236}">
                <a16:creationId xmlns:a16="http://schemas.microsoft.com/office/drawing/2014/main" id="{70F8DC7B-11CB-7E49-0B7E-2E4976150089}"/>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417929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EEA4D1-0A4B-4067-59AF-69ECBCB9AEE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10836C7-7D16-739F-0EB9-33607B4B2DE8}"/>
              </a:ext>
            </a:extLst>
          </p:cNvPr>
          <p:cNvSpPr txBox="1">
            <a:spLocks noGrp="1"/>
          </p:cNvSpPr>
          <p:nvPr>
            <p:ph type="title"/>
          </p:nvPr>
        </p:nvSpPr>
        <p:spPr>
          <a:xfrm>
            <a:off x="929627" y="686943"/>
            <a:ext cx="9052573"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Stem eens een wetsvoorstel… </a:t>
            </a:r>
            <a:r>
              <a:rPr lang="nl-NL" sz="3950" b="1" spc="25" dirty="0">
                <a:latin typeface="Calibri"/>
                <a:cs typeface="Calibri"/>
              </a:rPr>
              <a:t>[Oefening 5]</a:t>
            </a:r>
            <a:endParaRPr lang="nl-BE" sz="3950" b="1" dirty="0">
              <a:latin typeface="Calibri"/>
              <a:cs typeface="Calibri"/>
            </a:endParaRPr>
          </a:p>
        </p:txBody>
      </p:sp>
      <p:sp>
        <p:nvSpPr>
          <p:cNvPr id="4" name="object 4">
            <a:extLst>
              <a:ext uri="{FF2B5EF4-FFF2-40B4-BE49-F238E27FC236}">
                <a16:creationId xmlns:a16="http://schemas.microsoft.com/office/drawing/2014/main" id="{16279401-2FD5-2F8C-97F0-D9DC346EA9FA}"/>
              </a:ext>
            </a:extLst>
          </p:cNvPr>
          <p:cNvSpPr txBox="1"/>
          <p:nvPr/>
        </p:nvSpPr>
        <p:spPr>
          <a:xfrm>
            <a:off x="1498600" y="3162901"/>
            <a:ext cx="9194800" cy="955390"/>
          </a:xfrm>
          <a:prstGeom prst="rect">
            <a:avLst/>
          </a:prstGeom>
        </p:spPr>
        <p:txBody>
          <a:bodyPr vert="horz" wrap="square" lIns="0" tIns="107950" rIns="0" bIns="0" rtlCol="0">
            <a:spAutoFit/>
          </a:bodyPr>
          <a:lstStyle/>
          <a:p>
            <a:pPr marL="12065" algn="ctr">
              <a:lnSpc>
                <a:spcPct val="100000"/>
              </a:lnSpc>
              <a:spcBef>
                <a:spcPts val="850"/>
              </a:spcBef>
              <a:buSzPct val="65454"/>
              <a:tabLst>
                <a:tab pos="354965" algn="l"/>
                <a:tab pos="355600" algn="l"/>
              </a:tabLst>
            </a:pPr>
            <a:r>
              <a:rPr lang="nl-NL" sz="2750" spc="-5" dirty="0">
                <a:latin typeface="Calibri"/>
                <a:cs typeface="Calibri"/>
              </a:rPr>
              <a:t>Vingerafdrukken moeten op de elektronische identiteitskaart staan</a:t>
            </a:r>
          </a:p>
        </p:txBody>
      </p:sp>
      <p:pic>
        <p:nvPicPr>
          <p:cNvPr id="9" name="object 4">
            <a:extLst>
              <a:ext uri="{FF2B5EF4-FFF2-40B4-BE49-F238E27FC236}">
                <a16:creationId xmlns:a16="http://schemas.microsoft.com/office/drawing/2014/main" id="{DE95F2B5-9612-AB89-E91A-6658DE7D1725}"/>
              </a:ext>
            </a:extLst>
          </p:cNvPr>
          <p:cNvPicPr/>
          <p:nvPr/>
        </p:nvPicPr>
        <p:blipFill>
          <a:blip r:embed="rId3" cstate="print"/>
          <a:stretch>
            <a:fillRect/>
          </a:stretch>
        </p:blipFill>
        <p:spPr>
          <a:xfrm>
            <a:off x="10677525" y="5505450"/>
            <a:ext cx="1200150" cy="1200150"/>
          </a:xfrm>
          <a:prstGeom prst="rect">
            <a:avLst/>
          </a:prstGeom>
        </p:spPr>
      </p:pic>
      <p:pic>
        <p:nvPicPr>
          <p:cNvPr id="5" name="Afbeelding 4">
            <a:extLst>
              <a:ext uri="{FF2B5EF4-FFF2-40B4-BE49-F238E27FC236}">
                <a16:creationId xmlns:a16="http://schemas.microsoft.com/office/drawing/2014/main" id="{79712732-E90E-A996-CC78-2507594A9ECD}"/>
              </a:ext>
            </a:extLst>
          </p:cNvPr>
          <p:cNvPicPr>
            <a:picLocks noChangeAspect="1"/>
          </p:cNvPicPr>
          <p:nvPr/>
        </p:nvPicPr>
        <p:blipFill>
          <a:blip r:embed="rId4"/>
          <a:stretch>
            <a:fillRect/>
          </a:stretch>
        </p:blipFill>
        <p:spPr>
          <a:xfrm>
            <a:off x="685800" y="4162511"/>
            <a:ext cx="1066949" cy="1009791"/>
          </a:xfrm>
          <a:prstGeom prst="rect">
            <a:avLst/>
          </a:prstGeom>
        </p:spPr>
      </p:pic>
      <p:pic>
        <p:nvPicPr>
          <p:cNvPr id="6" name="Afbeelding 5" descr="Afbeelding met logo, Lettertype, tekst, Graphics&#10;&#10;Automatisch gegenereerde beschrijving">
            <a:extLst>
              <a:ext uri="{FF2B5EF4-FFF2-40B4-BE49-F238E27FC236}">
                <a16:creationId xmlns:a16="http://schemas.microsoft.com/office/drawing/2014/main" id="{31258DFD-BE0F-D48B-E3AA-CB113C7DD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0" y="4062187"/>
            <a:ext cx="1490666" cy="1008006"/>
          </a:xfrm>
          <a:prstGeom prst="rect">
            <a:avLst/>
          </a:prstGeom>
        </p:spPr>
      </p:pic>
      <p:pic>
        <p:nvPicPr>
          <p:cNvPr id="7" name="Graphic 6">
            <a:extLst>
              <a:ext uri="{FF2B5EF4-FFF2-40B4-BE49-F238E27FC236}">
                <a16:creationId xmlns:a16="http://schemas.microsoft.com/office/drawing/2014/main" id="{A7A6B3A6-536F-39FA-F95B-577E3A0692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08113" y="4210571"/>
            <a:ext cx="1551081" cy="510224"/>
          </a:xfrm>
          <a:prstGeom prst="rect">
            <a:avLst/>
          </a:prstGeom>
        </p:spPr>
      </p:pic>
      <p:pic>
        <p:nvPicPr>
          <p:cNvPr id="8" name="Graphic 7">
            <a:extLst>
              <a:ext uri="{FF2B5EF4-FFF2-40B4-BE49-F238E27FC236}">
                <a16:creationId xmlns:a16="http://schemas.microsoft.com/office/drawing/2014/main" id="{D6097929-AD72-C409-C4D7-D59DD1CC8F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4162511"/>
            <a:ext cx="2299676" cy="732640"/>
          </a:xfrm>
          <a:prstGeom prst="rect">
            <a:avLst/>
          </a:prstGeom>
        </p:spPr>
      </p:pic>
      <p:pic>
        <p:nvPicPr>
          <p:cNvPr id="10" name="Afbeelding 9">
            <a:extLst>
              <a:ext uri="{FF2B5EF4-FFF2-40B4-BE49-F238E27FC236}">
                <a16:creationId xmlns:a16="http://schemas.microsoft.com/office/drawing/2014/main" id="{94C40FAC-F7FC-96BF-2262-3A6BC316202B}"/>
              </a:ext>
            </a:extLst>
          </p:cNvPr>
          <p:cNvPicPr>
            <a:picLocks noChangeAspect="1"/>
          </p:cNvPicPr>
          <p:nvPr/>
        </p:nvPicPr>
        <p:blipFill>
          <a:blip r:embed="rId10"/>
          <a:stretch>
            <a:fillRect/>
          </a:stretch>
        </p:blipFill>
        <p:spPr>
          <a:xfrm>
            <a:off x="685800" y="5724388"/>
            <a:ext cx="1133633" cy="981212"/>
          </a:xfrm>
          <a:prstGeom prst="rect">
            <a:avLst/>
          </a:prstGeom>
        </p:spPr>
      </p:pic>
      <p:pic>
        <p:nvPicPr>
          <p:cNvPr id="11" name="Afbeelding 10" descr="Afbeelding met tekst, Lettertype, Graphics, logo&#10;&#10;Automatisch gegenereerde beschrijving">
            <a:extLst>
              <a:ext uri="{FF2B5EF4-FFF2-40B4-BE49-F238E27FC236}">
                <a16:creationId xmlns:a16="http://schemas.microsoft.com/office/drawing/2014/main" id="{0F235C49-6A53-EEC1-D988-225A16DA61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5855" y="5912669"/>
            <a:ext cx="1496760" cy="516776"/>
          </a:xfrm>
          <a:prstGeom prst="rect">
            <a:avLst/>
          </a:prstGeom>
        </p:spPr>
      </p:pic>
      <p:pic>
        <p:nvPicPr>
          <p:cNvPr id="12" name="Afbeelding 11">
            <a:extLst>
              <a:ext uri="{FF2B5EF4-FFF2-40B4-BE49-F238E27FC236}">
                <a16:creationId xmlns:a16="http://schemas.microsoft.com/office/drawing/2014/main" id="{545B4422-26FA-DD34-E300-E0A72A6A1628}"/>
              </a:ext>
            </a:extLst>
          </p:cNvPr>
          <p:cNvPicPr>
            <a:picLocks noChangeAspect="1"/>
          </p:cNvPicPr>
          <p:nvPr/>
        </p:nvPicPr>
        <p:blipFill>
          <a:blip r:embed="rId12"/>
          <a:stretch>
            <a:fillRect/>
          </a:stretch>
        </p:blipFill>
        <p:spPr>
          <a:xfrm>
            <a:off x="4111587" y="5837575"/>
            <a:ext cx="1495107" cy="666964"/>
          </a:xfrm>
          <a:prstGeom prst="rect">
            <a:avLst/>
          </a:prstGeom>
        </p:spPr>
      </p:pic>
      <p:pic>
        <p:nvPicPr>
          <p:cNvPr id="13" name="Afbeelding 12" descr="Afbeelding met tekst, Lettertype, Graphics, logo&#10;&#10;Automatisch gegenereerde beschrijving">
            <a:extLst>
              <a:ext uri="{FF2B5EF4-FFF2-40B4-BE49-F238E27FC236}">
                <a16:creationId xmlns:a16="http://schemas.microsoft.com/office/drawing/2014/main" id="{B362E35B-4BB1-6D14-FAC9-690D5FF286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44357" y="5922068"/>
            <a:ext cx="2233076" cy="568847"/>
          </a:xfrm>
          <a:prstGeom prst="rect">
            <a:avLst/>
          </a:prstGeom>
        </p:spPr>
      </p:pic>
    </p:spTree>
    <p:extLst>
      <p:ext uri="{BB962C8B-B14F-4D97-AF65-F5344CB8AC3E}">
        <p14:creationId xmlns:p14="http://schemas.microsoft.com/office/powerpoint/2010/main" val="3041325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9568D78-A04F-DC51-99A1-E7B96E44C13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836B273-8E1D-A321-D409-18838378A560}"/>
              </a:ext>
            </a:extLst>
          </p:cNvPr>
          <p:cNvSpPr txBox="1">
            <a:spLocks noGrp="1"/>
          </p:cNvSpPr>
          <p:nvPr>
            <p:ph type="title"/>
          </p:nvPr>
        </p:nvSpPr>
        <p:spPr>
          <a:xfrm>
            <a:off x="929627" y="686943"/>
            <a:ext cx="8976373"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Stem eens een wetsvoorstel… </a:t>
            </a:r>
            <a:r>
              <a:rPr lang="nl-NL" sz="3950" b="1" spc="25" dirty="0">
                <a:latin typeface="Calibri"/>
                <a:cs typeface="Calibri"/>
              </a:rPr>
              <a:t>[Oefening 5]</a:t>
            </a:r>
            <a:endParaRPr lang="nl-BE" sz="3950" b="1" dirty="0">
              <a:latin typeface="Calibri"/>
              <a:cs typeface="Calibri"/>
            </a:endParaRPr>
          </a:p>
        </p:txBody>
      </p:sp>
      <p:sp>
        <p:nvSpPr>
          <p:cNvPr id="4" name="object 4">
            <a:extLst>
              <a:ext uri="{FF2B5EF4-FFF2-40B4-BE49-F238E27FC236}">
                <a16:creationId xmlns:a16="http://schemas.microsoft.com/office/drawing/2014/main" id="{883C6CB5-8669-FBE9-6FB6-6A60F110A937}"/>
              </a:ext>
            </a:extLst>
          </p:cNvPr>
          <p:cNvSpPr txBox="1"/>
          <p:nvPr/>
        </p:nvSpPr>
        <p:spPr>
          <a:xfrm>
            <a:off x="1498600" y="3162901"/>
            <a:ext cx="9194800" cy="970779"/>
          </a:xfrm>
          <a:prstGeom prst="rect">
            <a:avLst/>
          </a:prstGeom>
        </p:spPr>
        <p:txBody>
          <a:bodyPr vert="horz" wrap="square" lIns="0" tIns="107950" rIns="0" bIns="0" rtlCol="0">
            <a:spAutoFit/>
          </a:bodyPr>
          <a:lstStyle/>
          <a:p>
            <a:pPr algn="l"/>
            <a:r>
              <a:rPr lang="nl-NL" sz="2800" b="0" i="0" dirty="0">
                <a:solidFill>
                  <a:srgbClr val="000000"/>
                </a:solidFill>
                <a:effectLst/>
                <a:latin typeface="Publico Text"/>
              </a:rPr>
              <a:t>Bij een volgende pandemie moet de overheid makkelijker naar beperkingen zoals een avondklok kunnen grijpen</a:t>
            </a:r>
          </a:p>
        </p:txBody>
      </p:sp>
      <p:pic>
        <p:nvPicPr>
          <p:cNvPr id="9" name="object 4">
            <a:extLst>
              <a:ext uri="{FF2B5EF4-FFF2-40B4-BE49-F238E27FC236}">
                <a16:creationId xmlns:a16="http://schemas.microsoft.com/office/drawing/2014/main" id="{70F8DC7B-11CB-7E49-0B7E-2E4976150089}"/>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1005777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9568D78-A04F-DC51-99A1-E7B96E44C13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836B273-8E1D-A321-D409-18838378A560}"/>
              </a:ext>
            </a:extLst>
          </p:cNvPr>
          <p:cNvSpPr txBox="1">
            <a:spLocks noGrp="1"/>
          </p:cNvSpPr>
          <p:nvPr>
            <p:ph type="title"/>
          </p:nvPr>
        </p:nvSpPr>
        <p:spPr>
          <a:xfrm>
            <a:off x="929627" y="686943"/>
            <a:ext cx="8976373"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Stem eens een wetsvoorstel… </a:t>
            </a:r>
            <a:r>
              <a:rPr lang="nl-NL" sz="3950" b="1" spc="25" dirty="0">
                <a:latin typeface="Calibri"/>
                <a:cs typeface="Calibri"/>
              </a:rPr>
              <a:t>[Oefening 5]</a:t>
            </a:r>
            <a:endParaRPr lang="nl-BE" sz="3950" b="1" dirty="0">
              <a:latin typeface="Calibri"/>
              <a:cs typeface="Calibri"/>
            </a:endParaRPr>
          </a:p>
        </p:txBody>
      </p:sp>
      <p:sp>
        <p:nvSpPr>
          <p:cNvPr id="4" name="object 4">
            <a:extLst>
              <a:ext uri="{FF2B5EF4-FFF2-40B4-BE49-F238E27FC236}">
                <a16:creationId xmlns:a16="http://schemas.microsoft.com/office/drawing/2014/main" id="{883C6CB5-8669-FBE9-6FB6-6A60F110A937}"/>
              </a:ext>
            </a:extLst>
          </p:cNvPr>
          <p:cNvSpPr txBox="1"/>
          <p:nvPr/>
        </p:nvSpPr>
        <p:spPr>
          <a:xfrm>
            <a:off x="1498600" y="3162901"/>
            <a:ext cx="9194800" cy="970779"/>
          </a:xfrm>
          <a:prstGeom prst="rect">
            <a:avLst/>
          </a:prstGeom>
        </p:spPr>
        <p:txBody>
          <a:bodyPr vert="horz" wrap="square" lIns="0" tIns="107950" rIns="0" bIns="0" rtlCol="0">
            <a:spAutoFit/>
          </a:bodyPr>
          <a:lstStyle/>
          <a:p>
            <a:pPr algn="l"/>
            <a:r>
              <a:rPr lang="nl-NL" sz="2800" b="0" i="0" dirty="0">
                <a:solidFill>
                  <a:srgbClr val="000000"/>
                </a:solidFill>
                <a:effectLst/>
                <a:latin typeface="Publico Text"/>
              </a:rPr>
              <a:t>Bij een volgende pandemie moet de overheid makkelijker naar beperkingen zoals een avondklok kunnen grijpen</a:t>
            </a:r>
          </a:p>
        </p:txBody>
      </p:sp>
      <p:pic>
        <p:nvPicPr>
          <p:cNvPr id="9" name="object 4">
            <a:extLst>
              <a:ext uri="{FF2B5EF4-FFF2-40B4-BE49-F238E27FC236}">
                <a16:creationId xmlns:a16="http://schemas.microsoft.com/office/drawing/2014/main" id="{70F8DC7B-11CB-7E49-0B7E-2E4976150089}"/>
              </a:ext>
            </a:extLst>
          </p:cNvPr>
          <p:cNvPicPr/>
          <p:nvPr/>
        </p:nvPicPr>
        <p:blipFill>
          <a:blip r:embed="rId3" cstate="print"/>
          <a:stretch>
            <a:fillRect/>
          </a:stretch>
        </p:blipFill>
        <p:spPr>
          <a:xfrm>
            <a:off x="10677525" y="5505450"/>
            <a:ext cx="1200150" cy="1200150"/>
          </a:xfrm>
          <a:prstGeom prst="rect">
            <a:avLst/>
          </a:prstGeom>
        </p:spPr>
      </p:pic>
      <p:pic>
        <p:nvPicPr>
          <p:cNvPr id="3" name="Afbeelding 2">
            <a:extLst>
              <a:ext uri="{FF2B5EF4-FFF2-40B4-BE49-F238E27FC236}">
                <a16:creationId xmlns:a16="http://schemas.microsoft.com/office/drawing/2014/main" id="{49BA496B-5F7E-8880-A77D-BED610705CDA}"/>
              </a:ext>
            </a:extLst>
          </p:cNvPr>
          <p:cNvPicPr>
            <a:picLocks noChangeAspect="1"/>
          </p:cNvPicPr>
          <p:nvPr/>
        </p:nvPicPr>
        <p:blipFill>
          <a:blip r:embed="rId4"/>
          <a:stretch>
            <a:fillRect/>
          </a:stretch>
        </p:blipFill>
        <p:spPr>
          <a:xfrm>
            <a:off x="685800" y="4162511"/>
            <a:ext cx="1066949" cy="1009791"/>
          </a:xfrm>
          <a:prstGeom prst="rect">
            <a:avLst/>
          </a:prstGeom>
        </p:spPr>
      </p:pic>
      <p:pic>
        <p:nvPicPr>
          <p:cNvPr id="5" name="Afbeelding 4" descr="Afbeelding met logo, Lettertype, tekst, Graphics&#10;&#10;Automatisch gegenereerde beschrijving">
            <a:extLst>
              <a:ext uri="{FF2B5EF4-FFF2-40B4-BE49-F238E27FC236}">
                <a16:creationId xmlns:a16="http://schemas.microsoft.com/office/drawing/2014/main" id="{C98DE8E5-7506-6781-8C60-7446DB7406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5334" y="4164296"/>
            <a:ext cx="1490666" cy="1008006"/>
          </a:xfrm>
          <a:prstGeom prst="rect">
            <a:avLst/>
          </a:prstGeom>
        </p:spPr>
      </p:pic>
      <p:pic>
        <p:nvPicPr>
          <p:cNvPr id="6" name="Graphic 5">
            <a:extLst>
              <a:ext uri="{FF2B5EF4-FFF2-40B4-BE49-F238E27FC236}">
                <a16:creationId xmlns:a16="http://schemas.microsoft.com/office/drawing/2014/main" id="{D3322CD1-DD93-0932-DBD2-A53BAFB0DC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8095" y="4381053"/>
            <a:ext cx="1551081" cy="510224"/>
          </a:xfrm>
          <a:prstGeom prst="rect">
            <a:avLst/>
          </a:prstGeom>
        </p:spPr>
      </p:pic>
      <p:pic>
        <p:nvPicPr>
          <p:cNvPr id="7" name="Graphic 6">
            <a:extLst>
              <a:ext uri="{FF2B5EF4-FFF2-40B4-BE49-F238E27FC236}">
                <a16:creationId xmlns:a16="http://schemas.microsoft.com/office/drawing/2014/main" id="{6F74CB51-4367-C905-69E0-607A739908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7975" y="5696805"/>
            <a:ext cx="2299676" cy="732640"/>
          </a:xfrm>
          <a:prstGeom prst="rect">
            <a:avLst/>
          </a:prstGeom>
        </p:spPr>
      </p:pic>
      <p:pic>
        <p:nvPicPr>
          <p:cNvPr id="8" name="Afbeelding 7">
            <a:extLst>
              <a:ext uri="{FF2B5EF4-FFF2-40B4-BE49-F238E27FC236}">
                <a16:creationId xmlns:a16="http://schemas.microsoft.com/office/drawing/2014/main" id="{6CE66DC4-1C04-0EB7-D3C9-339F9A7C7ECF}"/>
              </a:ext>
            </a:extLst>
          </p:cNvPr>
          <p:cNvPicPr>
            <a:picLocks noChangeAspect="1"/>
          </p:cNvPicPr>
          <p:nvPr/>
        </p:nvPicPr>
        <p:blipFill>
          <a:blip r:embed="rId10"/>
          <a:stretch>
            <a:fillRect/>
          </a:stretch>
        </p:blipFill>
        <p:spPr>
          <a:xfrm>
            <a:off x="685800" y="5724388"/>
            <a:ext cx="1133633" cy="981212"/>
          </a:xfrm>
          <a:prstGeom prst="rect">
            <a:avLst/>
          </a:prstGeom>
        </p:spPr>
      </p:pic>
      <p:pic>
        <p:nvPicPr>
          <p:cNvPr id="10" name="Afbeelding 9" descr="Afbeelding met tekst, Lettertype, Graphics, logo&#10;&#10;Automatisch gegenereerde beschrijving">
            <a:extLst>
              <a:ext uri="{FF2B5EF4-FFF2-40B4-BE49-F238E27FC236}">
                <a16:creationId xmlns:a16="http://schemas.microsoft.com/office/drawing/2014/main" id="{1703A65E-A795-9BD3-7C1D-B26AC293C1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5855" y="5912669"/>
            <a:ext cx="1496760" cy="516776"/>
          </a:xfrm>
          <a:prstGeom prst="rect">
            <a:avLst/>
          </a:prstGeom>
        </p:spPr>
      </p:pic>
      <p:pic>
        <p:nvPicPr>
          <p:cNvPr id="11" name="Afbeelding 10">
            <a:extLst>
              <a:ext uri="{FF2B5EF4-FFF2-40B4-BE49-F238E27FC236}">
                <a16:creationId xmlns:a16="http://schemas.microsoft.com/office/drawing/2014/main" id="{63218366-66C6-E45F-22AD-CB0660D598E3}"/>
              </a:ext>
            </a:extLst>
          </p:cNvPr>
          <p:cNvPicPr>
            <a:picLocks noChangeAspect="1"/>
          </p:cNvPicPr>
          <p:nvPr/>
        </p:nvPicPr>
        <p:blipFill>
          <a:blip r:embed="rId12"/>
          <a:stretch>
            <a:fillRect/>
          </a:stretch>
        </p:blipFill>
        <p:spPr>
          <a:xfrm>
            <a:off x="1996674" y="4407026"/>
            <a:ext cx="1495107" cy="666964"/>
          </a:xfrm>
          <a:prstGeom prst="rect">
            <a:avLst/>
          </a:prstGeom>
        </p:spPr>
      </p:pic>
      <p:pic>
        <p:nvPicPr>
          <p:cNvPr id="12" name="Afbeelding 11" descr="Afbeelding met tekst, Lettertype, Graphics, logo&#10;&#10;Automatisch gegenereerde beschrijving">
            <a:extLst>
              <a:ext uri="{FF2B5EF4-FFF2-40B4-BE49-F238E27FC236}">
                <a16:creationId xmlns:a16="http://schemas.microsoft.com/office/drawing/2014/main" id="{3D1421B6-58E7-4263-B6DC-78A5019E170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22335" y="4454327"/>
            <a:ext cx="2233076" cy="568847"/>
          </a:xfrm>
          <a:prstGeom prst="rect">
            <a:avLst/>
          </a:prstGeom>
        </p:spPr>
      </p:pic>
      <p:pic>
        <p:nvPicPr>
          <p:cNvPr id="13" name="Graphic 12">
            <a:extLst>
              <a:ext uri="{FF2B5EF4-FFF2-40B4-BE49-F238E27FC236}">
                <a16:creationId xmlns:a16="http://schemas.microsoft.com/office/drawing/2014/main" id="{0ED4E593-A2CD-3FCD-A62A-517F400C81A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04373" y="6014300"/>
            <a:ext cx="1599596" cy="460208"/>
          </a:xfrm>
          <a:prstGeom prst="rect">
            <a:avLst/>
          </a:prstGeom>
        </p:spPr>
      </p:pic>
    </p:spTree>
    <p:extLst>
      <p:ext uri="{BB962C8B-B14F-4D97-AF65-F5344CB8AC3E}">
        <p14:creationId xmlns:p14="http://schemas.microsoft.com/office/powerpoint/2010/main" val="725336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68D78-A04F-DC51-99A1-E7B96E44C13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836B273-8E1D-A321-D409-18838378A560}"/>
              </a:ext>
            </a:extLst>
          </p:cNvPr>
          <p:cNvSpPr txBox="1">
            <a:spLocks noGrp="1"/>
          </p:cNvSpPr>
          <p:nvPr>
            <p:ph type="title"/>
          </p:nvPr>
        </p:nvSpPr>
        <p:spPr>
          <a:xfrm>
            <a:off x="929627" y="686943"/>
            <a:ext cx="8976373"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Stem eens een wetsvoorstel… </a:t>
            </a:r>
            <a:r>
              <a:rPr lang="nl-NL" sz="3950" b="1" spc="25" dirty="0">
                <a:latin typeface="Calibri"/>
                <a:cs typeface="Calibri"/>
              </a:rPr>
              <a:t>[Oefening 5]</a:t>
            </a:r>
            <a:endParaRPr lang="nl-BE" sz="3950" b="1" dirty="0">
              <a:latin typeface="Calibri"/>
              <a:cs typeface="Calibri"/>
            </a:endParaRPr>
          </a:p>
        </p:txBody>
      </p:sp>
      <p:sp>
        <p:nvSpPr>
          <p:cNvPr id="4" name="object 4">
            <a:extLst>
              <a:ext uri="{FF2B5EF4-FFF2-40B4-BE49-F238E27FC236}">
                <a16:creationId xmlns:a16="http://schemas.microsoft.com/office/drawing/2014/main" id="{883C6CB5-8669-FBE9-6FB6-6A60F110A937}"/>
              </a:ext>
            </a:extLst>
          </p:cNvPr>
          <p:cNvSpPr txBox="1"/>
          <p:nvPr/>
        </p:nvSpPr>
        <p:spPr>
          <a:xfrm>
            <a:off x="1498600" y="3162901"/>
            <a:ext cx="9194800" cy="955390"/>
          </a:xfrm>
          <a:prstGeom prst="rect">
            <a:avLst/>
          </a:prstGeom>
        </p:spPr>
        <p:txBody>
          <a:bodyPr vert="horz" wrap="square" lIns="0" tIns="107950" rIns="0" bIns="0" rtlCol="0">
            <a:spAutoFit/>
          </a:bodyPr>
          <a:lstStyle/>
          <a:p>
            <a:pPr marL="12065" algn="ctr">
              <a:lnSpc>
                <a:spcPct val="100000"/>
              </a:lnSpc>
              <a:spcBef>
                <a:spcPts val="850"/>
              </a:spcBef>
              <a:buSzPct val="65454"/>
              <a:tabLst>
                <a:tab pos="354965" algn="l"/>
                <a:tab pos="355600" algn="l"/>
              </a:tabLst>
            </a:pPr>
            <a:r>
              <a:rPr lang="nl-NL" sz="2750" spc="-5" dirty="0">
                <a:latin typeface="Calibri"/>
                <a:cs typeface="Calibri"/>
              </a:rPr>
              <a:t>Wie na zijn pensioenleeftijd aan de slag blijft, moet daar een bonus voor krijgen</a:t>
            </a:r>
          </a:p>
        </p:txBody>
      </p:sp>
      <p:pic>
        <p:nvPicPr>
          <p:cNvPr id="9" name="object 4">
            <a:extLst>
              <a:ext uri="{FF2B5EF4-FFF2-40B4-BE49-F238E27FC236}">
                <a16:creationId xmlns:a16="http://schemas.microsoft.com/office/drawing/2014/main" id="{70F8DC7B-11CB-7E49-0B7E-2E4976150089}"/>
              </a:ext>
            </a:extLst>
          </p:cNvPr>
          <p:cNvPicPr/>
          <p:nvPr/>
        </p:nvPicPr>
        <p:blipFill>
          <a:blip r:embed="rId3"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1903998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27568-A251-C8AE-3465-D9036CBDF3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CEE84F5-FC0C-4AF9-F80B-6091939E3096}"/>
              </a:ext>
            </a:extLst>
          </p:cNvPr>
          <p:cNvSpPr txBox="1">
            <a:spLocks noGrp="1"/>
          </p:cNvSpPr>
          <p:nvPr>
            <p:ph type="title"/>
          </p:nvPr>
        </p:nvSpPr>
        <p:spPr>
          <a:xfrm>
            <a:off x="929627" y="686943"/>
            <a:ext cx="8976373"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Stem eens een wetsvoorstel… </a:t>
            </a:r>
            <a:r>
              <a:rPr lang="nl-NL" sz="3950" b="1" spc="25" dirty="0">
                <a:latin typeface="Calibri"/>
                <a:cs typeface="Calibri"/>
              </a:rPr>
              <a:t>[Oefening 5]</a:t>
            </a:r>
            <a:endParaRPr lang="nl-BE" sz="3950" b="1" dirty="0">
              <a:latin typeface="Calibri"/>
              <a:cs typeface="Calibri"/>
            </a:endParaRPr>
          </a:p>
        </p:txBody>
      </p:sp>
      <p:sp>
        <p:nvSpPr>
          <p:cNvPr id="4" name="object 4">
            <a:extLst>
              <a:ext uri="{FF2B5EF4-FFF2-40B4-BE49-F238E27FC236}">
                <a16:creationId xmlns:a16="http://schemas.microsoft.com/office/drawing/2014/main" id="{CA9B55F0-DDCB-E351-ED9F-F3BEEEB8E51D}"/>
              </a:ext>
            </a:extLst>
          </p:cNvPr>
          <p:cNvSpPr txBox="1"/>
          <p:nvPr/>
        </p:nvSpPr>
        <p:spPr>
          <a:xfrm>
            <a:off x="1498600" y="2896803"/>
            <a:ext cx="9194800" cy="955390"/>
          </a:xfrm>
          <a:prstGeom prst="rect">
            <a:avLst/>
          </a:prstGeom>
        </p:spPr>
        <p:txBody>
          <a:bodyPr vert="horz" wrap="square" lIns="0" tIns="107950" rIns="0" bIns="0" rtlCol="0">
            <a:spAutoFit/>
          </a:bodyPr>
          <a:lstStyle/>
          <a:p>
            <a:pPr marL="12065" algn="ctr">
              <a:lnSpc>
                <a:spcPct val="100000"/>
              </a:lnSpc>
              <a:spcBef>
                <a:spcPts val="850"/>
              </a:spcBef>
              <a:buSzPct val="65454"/>
              <a:tabLst>
                <a:tab pos="354965" algn="l"/>
                <a:tab pos="355600" algn="l"/>
              </a:tabLst>
            </a:pPr>
            <a:r>
              <a:rPr lang="nl-NL" sz="2750" spc="-5" dirty="0">
                <a:latin typeface="Calibri"/>
                <a:cs typeface="Calibri"/>
              </a:rPr>
              <a:t>Wie na zijn pensioenleeftijd aan de slag blijft, moet daar een bonus voor krijgen</a:t>
            </a:r>
          </a:p>
        </p:txBody>
      </p:sp>
      <p:pic>
        <p:nvPicPr>
          <p:cNvPr id="9" name="object 4">
            <a:extLst>
              <a:ext uri="{FF2B5EF4-FFF2-40B4-BE49-F238E27FC236}">
                <a16:creationId xmlns:a16="http://schemas.microsoft.com/office/drawing/2014/main" id="{7BD1C21B-3F5F-FEE6-1835-5F26967A9FA2}"/>
              </a:ext>
            </a:extLst>
          </p:cNvPr>
          <p:cNvPicPr/>
          <p:nvPr/>
        </p:nvPicPr>
        <p:blipFill>
          <a:blip r:embed="rId3" cstate="print"/>
          <a:stretch>
            <a:fillRect/>
          </a:stretch>
        </p:blipFill>
        <p:spPr>
          <a:xfrm>
            <a:off x="10677525" y="5505450"/>
            <a:ext cx="1200150" cy="1200150"/>
          </a:xfrm>
          <a:prstGeom prst="rect">
            <a:avLst/>
          </a:prstGeom>
        </p:spPr>
      </p:pic>
      <p:pic>
        <p:nvPicPr>
          <p:cNvPr id="3" name="Afbeelding 2">
            <a:extLst>
              <a:ext uri="{FF2B5EF4-FFF2-40B4-BE49-F238E27FC236}">
                <a16:creationId xmlns:a16="http://schemas.microsoft.com/office/drawing/2014/main" id="{C307316C-56D3-0CAF-E061-445E865F1FC2}"/>
              </a:ext>
            </a:extLst>
          </p:cNvPr>
          <p:cNvPicPr>
            <a:picLocks noChangeAspect="1"/>
          </p:cNvPicPr>
          <p:nvPr/>
        </p:nvPicPr>
        <p:blipFill>
          <a:blip r:embed="rId4"/>
          <a:stretch>
            <a:fillRect/>
          </a:stretch>
        </p:blipFill>
        <p:spPr>
          <a:xfrm>
            <a:off x="685800" y="5724388"/>
            <a:ext cx="1133633" cy="981212"/>
          </a:xfrm>
          <a:prstGeom prst="rect">
            <a:avLst/>
          </a:prstGeom>
        </p:spPr>
      </p:pic>
      <p:pic>
        <p:nvPicPr>
          <p:cNvPr id="6" name="Afbeelding 5">
            <a:extLst>
              <a:ext uri="{FF2B5EF4-FFF2-40B4-BE49-F238E27FC236}">
                <a16:creationId xmlns:a16="http://schemas.microsoft.com/office/drawing/2014/main" id="{0E69F63F-6B1D-717A-4F9F-8E54245CD9EF}"/>
              </a:ext>
            </a:extLst>
          </p:cNvPr>
          <p:cNvPicPr>
            <a:picLocks noChangeAspect="1"/>
          </p:cNvPicPr>
          <p:nvPr/>
        </p:nvPicPr>
        <p:blipFill>
          <a:blip r:embed="rId5"/>
          <a:stretch>
            <a:fillRect/>
          </a:stretch>
        </p:blipFill>
        <p:spPr>
          <a:xfrm>
            <a:off x="2057400" y="4334660"/>
            <a:ext cx="1495107" cy="666964"/>
          </a:xfrm>
          <a:prstGeom prst="rect">
            <a:avLst/>
          </a:prstGeom>
        </p:spPr>
      </p:pic>
      <p:pic>
        <p:nvPicPr>
          <p:cNvPr id="7" name="Afbeelding 6" descr="Afbeelding met tekst, Lettertype, Graphics, logo&#10;&#10;Automatisch gegenereerde beschrijving">
            <a:extLst>
              <a:ext uri="{FF2B5EF4-FFF2-40B4-BE49-F238E27FC236}">
                <a16:creationId xmlns:a16="http://schemas.microsoft.com/office/drawing/2014/main" id="{9E0F96F2-ED22-9DBF-C717-B0CF8388D1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2351" y="4406133"/>
            <a:ext cx="2233076" cy="568847"/>
          </a:xfrm>
          <a:prstGeom prst="rect">
            <a:avLst/>
          </a:prstGeom>
        </p:spPr>
      </p:pic>
      <p:pic>
        <p:nvPicPr>
          <p:cNvPr id="8" name="Afbeelding 7">
            <a:extLst>
              <a:ext uri="{FF2B5EF4-FFF2-40B4-BE49-F238E27FC236}">
                <a16:creationId xmlns:a16="http://schemas.microsoft.com/office/drawing/2014/main" id="{2BA811C9-97D8-2AFF-D4FC-17BFFE29B3C0}"/>
              </a:ext>
            </a:extLst>
          </p:cNvPr>
          <p:cNvPicPr>
            <a:picLocks noChangeAspect="1"/>
          </p:cNvPicPr>
          <p:nvPr/>
        </p:nvPicPr>
        <p:blipFill>
          <a:blip r:embed="rId7"/>
          <a:stretch>
            <a:fillRect/>
          </a:stretch>
        </p:blipFill>
        <p:spPr>
          <a:xfrm>
            <a:off x="685800" y="4162511"/>
            <a:ext cx="1066949" cy="1009791"/>
          </a:xfrm>
          <a:prstGeom prst="rect">
            <a:avLst/>
          </a:prstGeom>
        </p:spPr>
      </p:pic>
      <p:pic>
        <p:nvPicPr>
          <p:cNvPr id="10" name="Afbeelding 9" descr="Afbeelding met logo, Lettertype, tekst, Graphics&#10;&#10;Automatisch gegenereerde beschrijving">
            <a:extLst>
              <a:ext uri="{FF2B5EF4-FFF2-40B4-BE49-F238E27FC236}">
                <a16:creationId xmlns:a16="http://schemas.microsoft.com/office/drawing/2014/main" id="{9683A39A-323F-DB09-1BA8-ADA8D4CAE1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2869" y="4128015"/>
            <a:ext cx="1490666" cy="1008006"/>
          </a:xfrm>
          <a:prstGeom prst="rect">
            <a:avLst/>
          </a:prstGeom>
        </p:spPr>
      </p:pic>
      <p:pic>
        <p:nvPicPr>
          <p:cNvPr id="11" name="Graphic 10">
            <a:extLst>
              <a:ext uri="{FF2B5EF4-FFF2-40B4-BE49-F238E27FC236}">
                <a16:creationId xmlns:a16="http://schemas.microsoft.com/office/drawing/2014/main" id="{1E730290-2668-5BF5-9522-0859FCE67D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44214" y="4376906"/>
            <a:ext cx="1551081" cy="510224"/>
          </a:xfrm>
          <a:prstGeom prst="rect">
            <a:avLst/>
          </a:prstGeom>
        </p:spPr>
      </p:pic>
      <p:pic>
        <p:nvPicPr>
          <p:cNvPr id="12" name="Graphic 11">
            <a:extLst>
              <a:ext uri="{FF2B5EF4-FFF2-40B4-BE49-F238E27FC236}">
                <a16:creationId xmlns:a16="http://schemas.microsoft.com/office/drawing/2014/main" id="{71A9CCBD-56D2-7B80-53E1-A634C6E833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57400" y="5791105"/>
            <a:ext cx="2299676" cy="732640"/>
          </a:xfrm>
          <a:prstGeom prst="rect">
            <a:avLst/>
          </a:prstGeom>
        </p:spPr>
      </p:pic>
      <p:pic>
        <p:nvPicPr>
          <p:cNvPr id="13" name="Graphic 12">
            <a:extLst>
              <a:ext uri="{FF2B5EF4-FFF2-40B4-BE49-F238E27FC236}">
                <a16:creationId xmlns:a16="http://schemas.microsoft.com/office/drawing/2014/main" id="{897F027D-1F9A-29C4-1497-B39F2DF2C6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40903" y="5853871"/>
            <a:ext cx="2110193" cy="607108"/>
          </a:xfrm>
          <a:prstGeom prst="rect">
            <a:avLst/>
          </a:prstGeom>
        </p:spPr>
      </p:pic>
    </p:spTree>
    <p:extLst>
      <p:ext uri="{BB962C8B-B14F-4D97-AF65-F5344CB8AC3E}">
        <p14:creationId xmlns:p14="http://schemas.microsoft.com/office/powerpoint/2010/main" val="3597300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E20F-6DC7-BC01-CB3C-6367E6C317F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B83C0D6-52F7-AB99-74C1-ED7EC688A077}"/>
              </a:ext>
            </a:extLst>
          </p:cNvPr>
          <p:cNvSpPr txBox="1">
            <a:spLocks noGrp="1"/>
          </p:cNvSpPr>
          <p:nvPr>
            <p:ph type="title"/>
          </p:nvPr>
        </p:nvSpPr>
        <p:spPr>
          <a:xfrm>
            <a:off x="1981200" y="523875"/>
            <a:ext cx="8153400" cy="589905"/>
          </a:xfrm>
          <a:prstGeom prst="rect">
            <a:avLst/>
          </a:prstGeom>
          <a:solidFill>
            <a:srgbClr val="DFB7F5"/>
          </a:solidFill>
        </p:spPr>
        <p:txBody>
          <a:bodyPr vert="horz" wrap="square" lIns="0" tIns="0" rIns="0" bIns="0" rtlCol="0">
            <a:spAutoFit/>
          </a:bodyPr>
          <a:lstStyle/>
          <a:p>
            <a:pPr marL="635">
              <a:lnSpc>
                <a:spcPts val="4630"/>
              </a:lnSpc>
            </a:pPr>
            <a:r>
              <a:rPr lang="nl-NL" sz="3950" b="1" spc="25" dirty="0"/>
              <a:t>Afsluitend groepsgesprek </a:t>
            </a:r>
            <a:r>
              <a:rPr lang="nl-NL" sz="3950" b="1" spc="25" dirty="0">
                <a:latin typeface="Calibri"/>
                <a:cs typeface="Calibri"/>
              </a:rPr>
              <a:t>[Oefening 6]</a:t>
            </a:r>
            <a:endParaRPr lang="nl-NL" sz="3950" dirty="0">
              <a:latin typeface="Calibri"/>
              <a:cs typeface="Calibri"/>
            </a:endParaRPr>
          </a:p>
        </p:txBody>
      </p:sp>
      <p:sp>
        <p:nvSpPr>
          <p:cNvPr id="3" name="object 3">
            <a:extLst>
              <a:ext uri="{FF2B5EF4-FFF2-40B4-BE49-F238E27FC236}">
                <a16:creationId xmlns:a16="http://schemas.microsoft.com/office/drawing/2014/main" id="{41BFCC4F-6855-23D2-D46F-9B2158E55ECD}"/>
              </a:ext>
            </a:extLst>
          </p:cNvPr>
          <p:cNvSpPr txBox="1"/>
          <p:nvPr/>
        </p:nvSpPr>
        <p:spPr>
          <a:xfrm>
            <a:off x="1098867" y="1493837"/>
            <a:ext cx="10347325" cy="1784463"/>
          </a:xfrm>
          <a:prstGeom prst="rect">
            <a:avLst/>
          </a:prstGeom>
        </p:spPr>
        <p:txBody>
          <a:bodyPr vert="horz" wrap="square" lIns="0" tIns="60325" rIns="0" bIns="0" rtlCol="0">
            <a:spAutoFit/>
          </a:bodyPr>
          <a:lstStyle/>
          <a:p>
            <a:endParaRPr lang="nl-NL" sz="2800" dirty="0"/>
          </a:p>
          <a:p>
            <a:pPr marL="457200" indent="-457200">
              <a:buFont typeface="Arial" panose="020B0604020202020204" pitchFamily="34" charset="0"/>
              <a:buChar char="•"/>
            </a:pPr>
            <a:endParaRPr lang="nl-NL" sz="2800" b="1" dirty="0">
              <a:highlight>
                <a:srgbClr val="FFFF00"/>
              </a:highlight>
            </a:endParaRPr>
          </a:p>
          <a:p>
            <a:pPr marL="457200" indent="-457200">
              <a:buFont typeface="Arial" panose="020B0604020202020204" pitchFamily="34" charset="0"/>
              <a:buChar char="•"/>
            </a:pPr>
            <a:endParaRPr lang="nl-NL" sz="2800" dirty="0"/>
          </a:p>
          <a:p>
            <a:pPr marL="0" indent="0">
              <a:buNone/>
            </a:pPr>
            <a:endParaRPr lang="nl-BE" sz="2800" dirty="0"/>
          </a:p>
        </p:txBody>
      </p:sp>
      <p:sp>
        <p:nvSpPr>
          <p:cNvPr id="5" name="object 5">
            <a:extLst>
              <a:ext uri="{FF2B5EF4-FFF2-40B4-BE49-F238E27FC236}">
                <a16:creationId xmlns:a16="http://schemas.microsoft.com/office/drawing/2014/main" id="{ADA1C75D-383C-6725-BAF7-734A39A52ED3}"/>
              </a:ext>
            </a:extLst>
          </p:cNvPr>
          <p:cNvSpPr/>
          <p:nvPr/>
        </p:nvSpPr>
        <p:spPr>
          <a:xfrm>
            <a:off x="498792" y="523875"/>
            <a:ext cx="1200150" cy="5972175"/>
          </a:xfrm>
          <a:custGeom>
            <a:avLst/>
            <a:gdLst/>
            <a:ahLst/>
            <a:cxnLst/>
            <a:rect l="l" t="t" r="r" b="b"/>
            <a:pathLst>
              <a:path w="1200150" h="5972175">
                <a:moveTo>
                  <a:pt x="1200150" y="0"/>
                </a:moveTo>
                <a:lnTo>
                  <a:pt x="0" y="0"/>
                </a:lnTo>
                <a:lnTo>
                  <a:pt x="0" y="5972175"/>
                </a:lnTo>
                <a:lnTo>
                  <a:pt x="1200150" y="5972175"/>
                </a:lnTo>
                <a:lnTo>
                  <a:pt x="1200150" y="0"/>
                </a:lnTo>
                <a:close/>
              </a:path>
            </a:pathLst>
          </a:custGeom>
          <a:solidFill>
            <a:srgbClr val="DFB8F5"/>
          </a:solidFill>
        </p:spPr>
        <p:txBody>
          <a:bodyPr wrap="square" lIns="0" tIns="0" rIns="0" bIns="0" rtlCol="0"/>
          <a:lstStyle/>
          <a:p>
            <a:endParaRPr dirty="0"/>
          </a:p>
        </p:txBody>
      </p:sp>
      <p:sp>
        <p:nvSpPr>
          <p:cNvPr id="7" name="object 2">
            <a:extLst>
              <a:ext uri="{FF2B5EF4-FFF2-40B4-BE49-F238E27FC236}">
                <a16:creationId xmlns:a16="http://schemas.microsoft.com/office/drawing/2014/main" id="{4C8079DC-6683-286D-C46E-0766C699A72C}"/>
              </a:ext>
            </a:extLst>
          </p:cNvPr>
          <p:cNvSpPr/>
          <p:nvPr/>
        </p:nvSpPr>
        <p:spPr>
          <a:xfrm>
            <a:off x="1981200" y="1295400"/>
            <a:ext cx="9372600" cy="5200650"/>
          </a:xfrm>
          <a:custGeom>
            <a:avLst/>
            <a:gdLst/>
            <a:ahLst/>
            <a:cxnLst/>
            <a:rect l="l" t="t" r="r" b="b"/>
            <a:pathLst>
              <a:path w="9410700" h="5972175">
                <a:moveTo>
                  <a:pt x="9410700" y="0"/>
                </a:moveTo>
                <a:lnTo>
                  <a:pt x="0" y="0"/>
                </a:lnTo>
                <a:lnTo>
                  <a:pt x="0" y="5972175"/>
                </a:lnTo>
                <a:lnTo>
                  <a:pt x="9410700" y="5972175"/>
                </a:lnTo>
                <a:lnTo>
                  <a:pt x="9410700" y="0"/>
                </a:lnTo>
                <a:close/>
              </a:path>
            </a:pathLst>
          </a:custGeom>
          <a:solidFill>
            <a:srgbClr val="DFB8F5"/>
          </a:solidFill>
        </p:spPr>
        <p:txBody>
          <a:bodyPr wrap="square" lIns="0" tIns="0" rIns="0" bIns="0" rtlCol="0"/>
          <a:lstStyle/>
          <a:p>
            <a:endParaRPr lang="nl-BE"/>
          </a:p>
        </p:txBody>
      </p:sp>
      <p:sp>
        <p:nvSpPr>
          <p:cNvPr id="10" name="Tekstvak 9">
            <a:extLst>
              <a:ext uri="{FF2B5EF4-FFF2-40B4-BE49-F238E27FC236}">
                <a16:creationId xmlns:a16="http://schemas.microsoft.com/office/drawing/2014/main" id="{6F63ACFF-98D5-F428-B6AA-9FDA2CD1F433}"/>
              </a:ext>
            </a:extLst>
          </p:cNvPr>
          <p:cNvSpPr txBox="1"/>
          <p:nvPr/>
        </p:nvSpPr>
        <p:spPr>
          <a:xfrm>
            <a:off x="1981200" y="1336483"/>
            <a:ext cx="9111933" cy="3170099"/>
          </a:xfrm>
          <a:prstGeom prst="rect">
            <a:avLst/>
          </a:prstGeom>
          <a:noFill/>
        </p:spPr>
        <p:txBody>
          <a:bodyPr wrap="square" rtlCol="0">
            <a:spAutoFit/>
          </a:bodyPr>
          <a:lstStyle/>
          <a:p>
            <a:pPr marL="469900" indent="-457834">
              <a:lnSpc>
                <a:spcPct val="100000"/>
              </a:lnSpc>
              <a:spcBef>
                <a:spcPts val="770"/>
              </a:spcBef>
              <a:buFont typeface="Arial MT"/>
              <a:buChar char="•"/>
              <a:tabLst>
                <a:tab pos="469900" algn="l"/>
                <a:tab pos="470534" algn="l"/>
              </a:tabLst>
            </a:pPr>
            <a:r>
              <a:rPr lang="nl-BE" sz="3600" dirty="0"/>
              <a:t>Wat nemen jullie mee uit deze vorming? </a:t>
            </a:r>
          </a:p>
          <a:p>
            <a:pPr marL="469900" indent="-457834">
              <a:lnSpc>
                <a:spcPct val="100000"/>
              </a:lnSpc>
              <a:spcBef>
                <a:spcPts val="770"/>
              </a:spcBef>
              <a:buFont typeface="Arial MT"/>
              <a:buChar char="•"/>
              <a:tabLst>
                <a:tab pos="469900" algn="l"/>
                <a:tab pos="470534" algn="l"/>
              </a:tabLst>
            </a:pPr>
            <a:r>
              <a:rPr lang="nl-BE" sz="3600" dirty="0"/>
              <a:t>Wat heb je bijgeleerd? Wat wist je nog niet? </a:t>
            </a:r>
          </a:p>
          <a:p>
            <a:pPr marL="469900" indent="-457834">
              <a:lnSpc>
                <a:spcPct val="100000"/>
              </a:lnSpc>
              <a:spcBef>
                <a:spcPts val="770"/>
              </a:spcBef>
              <a:buFont typeface="Arial MT"/>
              <a:buChar char="•"/>
              <a:tabLst>
                <a:tab pos="469900" algn="l"/>
                <a:tab pos="470534" algn="l"/>
              </a:tabLst>
            </a:pPr>
            <a:r>
              <a:rPr lang="nl-BE" sz="3600" dirty="0"/>
              <a:t>Zit je nog met vragen? Waar wil </a:t>
            </a:r>
            <a:r>
              <a:rPr lang="nl-BE" sz="3600"/>
              <a:t>je meer over weten? </a:t>
            </a:r>
            <a:endParaRPr lang="nl-BE" sz="3600" dirty="0"/>
          </a:p>
          <a:p>
            <a:pPr marL="469900" indent="-457834">
              <a:lnSpc>
                <a:spcPct val="100000"/>
              </a:lnSpc>
              <a:spcBef>
                <a:spcPts val="770"/>
              </a:spcBef>
              <a:buFont typeface="Arial MT"/>
              <a:buChar char="•"/>
              <a:tabLst>
                <a:tab pos="469900" algn="l"/>
                <a:tab pos="470534" algn="l"/>
              </a:tabLst>
            </a:pPr>
            <a:endParaRPr lang="nl-BE" sz="3600" dirty="0"/>
          </a:p>
        </p:txBody>
      </p:sp>
      <p:sp>
        <p:nvSpPr>
          <p:cNvPr id="4" name="Tekstvak 3">
            <a:extLst>
              <a:ext uri="{FF2B5EF4-FFF2-40B4-BE49-F238E27FC236}">
                <a16:creationId xmlns:a16="http://schemas.microsoft.com/office/drawing/2014/main" id="{3F7B9F43-4905-36A6-B1C0-DA35C74C480B}"/>
              </a:ext>
            </a:extLst>
          </p:cNvPr>
          <p:cNvSpPr txBox="1"/>
          <p:nvPr/>
        </p:nvSpPr>
        <p:spPr>
          <a:xfrm rot="16200000">
            <a:off x="-1158553" y="2922165"/>
            <a:ext cx="4540102" cy="923330"/>
          </a:xfrm>
          <a:prstGeom prst="rect">
            <a:avLst/>
          </a:prstGeom>
          <a:noFill/>
        </p:spPr>
        <p:txBody>
          <a:bodyPr wrap="square" rtlCol="0">
            <a:spAutoFit/>
          </a:bodyPr>
          <a:lstStyle/>
          <a:p>
            <a:r>
              <a:rPr lang="nl-BE" sz="5400" b="1" dirty="0"/>
              <a:t>Groepsgesprek</a:t>
            </a:r>
          </a:p>
        </p:txBody>
      </p:sp>
    </p:spTree>
    <p:extLst>
      <p:ext uri="{BB962C8B-B14F-4D97-AF65-F5344CB8AC3E}">
        <p14:creationId xmlns:p14="http://schemas.microsoft.com/office/powerpoint/2010/main" val="4214341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7FC7812-7699-541E-AE44-CC4528E13B6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76758D-259D-8C66-5583-4D53113A9E43}"/>
              </a:ext>
            </a:extLst>
          </p:cNvPr>
          <p:cNvSpPr txBox="1">
            <a:spLocks noGrp="1"/>
          </p:cNvSpPr>
          <p:nvPr>
            <p:ph type="title"/>
          </p:nvPr>
        </p:nvSpPr>
        <p:spPr>
          <a:xfrm>
            <a:off x="929627" y="649986"/>
            <a:ext cx="9585973" cy="654025"/>
          </a:xfrm>
          <a:prstGeom prst="rect">
            <a:avLst/>
          </a:prstGeom>
          <a:solidFill>
            <a:srgbClr val="DFB7F5"/>
          </a:solidFill>
        </p:spPr>
        <p:txBody>
          <a:bodyPr vert="horz" wrap="square" lIns="0" tIns="0" rIns="0" bIns="0" rtlCol="0">
            <a:spAutoFit/>
          </a:bodyPr>
          <a:lstStyle/>
          <a:p>
            <a:pPr marL="635">
              <a:lnSpc>
                <a:spcPts val="5090"/>
              </a:lnSpc>
            </a:pPr>
            <a:r>
              <a:rPr lang="nl-BE" sz="4400" b="1" spc="20" dirty="0"/>
              <a:t>Dieper duiken? Verkiezingsprogramma’s</a:t>
            </a:r>
            <a:endParaRPr lang="nl-BE" sz="4400" dirty="0">
              <a:latin typeface="Calibri"/>
              <a:cs typeface="Calibri"/>
            </a:endParaRPr>
          </a:p>
        </p:txBody>
      </p:sp>
      <p:sp>
        <p:nvSpPr>
          <p:cNvPr id="3" name="object 3">
            <a:extLst>
              <a:ext uri="{FF2B5EF4-FFF2-40B4-BE49-F238E27FC236}">
                <a16:creationId xmlns:a16="http://schemas.microsoft.com/office/drawing/2014/main" id="{14D16FB9-7732-931E-404C-013812723F13}"/>
              </a:ext>
            </a:extLst>
          </p:cNvPr>
          <p:cNvSpPr txBox="1"/>
          <p:nvPr/>
        </p:nvSpPr>
        <p:spPr>
          <a:xfrm>
            <a:off x="725169" y="1559323"/>
            <a:ext cx="7872730" cy="4149854"/>
          </a:xfrm>
          <a:prstGeom prst="rect">
            <a:avLst/>
          </a:prstGeom>
        </p:spPr>
        <p:txBody>
          <a:bodyPr vert="horz" wrap="square" lIns="0" tIns="40640" rIns="0" bIns="0" rtlCol="0">
            <a:spAutoFit/>
          </a:bodyPr>
          <a:lstStyle/>
          <a:p>
            <a:pPr marL="584200" indent="-571500">
              <a:lnSpc>
                <a:spcPct val="100000"/>
              </a:lnSpc>
              <a:spcBef>
                <a:spcPts val="320"/>
              </a:spcBef>
              <a:buSzPct val="137500"/>
              <a:buFont typeface="Arial" panose="020B0604020202020204" pitchFamily="34" charset="0"/>
              <a:buChar char="•"/>
              <a:tabLst>
                <a:tab pos="241300" algn="l"/>
              </a:tabLst>
            </a:pPr>
            <a:r>
              <a:rPr lang="nl-NL" sz="3600" spc="15" dirty="0">
                <a:cs typeface="Calibri"/>
                <a:hlinkClick r:id="rId3"/>
              </a:rPr>
              <a:t>PVDA</a:t>
            </a:r>
            <a:endParaRPr lang="nl-NL" sz="3600" spc="15" dirty="0">
              <a:cs typeface="Calibri"/>
            </a:endParaRPr>
          </a:p>
          <a:p>
            <a:pPr marL="584200" indent="-571500">
              <a:lnSpc>
                <a:spcPct val="100000"/>
              </a:lnSpc>
              <a:spcBef>
                <a:spcPts val="320"/>
              </a:spcBef>
              <a:buSzPct val="137500"/>
              <a:buFont typeface="Arial" panose="020B0604020202020204" pitchFamily="34" charset="0"/>
              <a:buChar char="•"/>
              <a:tabLst>
                <a:tab pos="241300" algn="l"/>
              </a:tabLst>
            </a:pPr>
            <a:r>
              <a:rPr lang="nl-NL" sz="3600" spc="15" dirty="0">
                <a:cs typeface="Calibri"/>
                <a:hlinkClick r:id="rId4"/>
              </a:rPr>
              <a:t>GROEN</a:t>
            </a:r>
            <a:endParaRPr lang="nl-NL" sz="3600" spc="15" dirty="0">
              <a:cs typeface="Calibri"/>
            </a:endParaRPr>
          </a:p>
          <a:p>
            <a:pPr marL="584200" indent="-571500">
              <a:lnSpc>
                <a:spcPct val="100000"/>
              </a:lnSpc>
              <a:spcBef>
                <a:spcPts val="320"/>
              </a:spcBef>
              <a:buSzPct val="137500"/>
              <a:buFont typeface="Arial" panose="020B0604020202020204" pitchFamily="34" charset="0"/>
              <a:buChar char="•"/>
              <a:tabLst>
                <a:tab pos="241300" algn="l"/>
              </a:tabLst>
            </a:pPr>
            <a:r>
              <a:rPr lang="nl-NL" sz="3600" spc="15" dirty="0">
                <a:cs typeface="Calibri"/>
                <a:hlinkClick r:id="rId5"/>
              </a:rPr>
              <a:t>VOORUIT</a:t>
            </a:r>
            <a:endParaRPr lang="nl-NL" sz="3600" spc="15" dirty="0">
              <a:cs typeface="Calibri"/>
            </a:endParaRPr>
          </a:p>
          <a:p>
            <a:pPr marL="584200" indent="-571500">
              <a:lnSpc>
                <a:spcPct val="100000"/>
              </a:lnSpc>
              <a:spcBef>
                <a:spcPts val="320"/>
              </a:spcBef>
              <a:buSzPct val="137500"/>
              <a:buFont typeface="Arial" panose="020B0604020202020204" pitchFamily="34" charset="0"/>
              <a:buChar char="•"/>
              <a:tabLst>
                <a:tab pos="241300" algn="l"/>
              </a:tabLst>
            </a:pPr>
            <a:r>
              <a:rPr lang="nl-NL" sz="3600" spc="15" dirty="0">
                <a:cs typeface="Calibri"/>
                <a:hlinkClick r:id="rId6"/>
              </a:rPr>
              <a:t>CD&amp;V </a:t>
            </a:r>
            <a:endParaRPr lang="nl-NL" sz="3600" spc="15" dirty="0">
              <a:cs typeface="Calibri"/>
            </a:endParaRPr>
          </a:p>
          <a:p>
            <a:pPr marL="584200" indent="-571500">
              <a:lnSpc>
                <a:spcPct val="100000"/>
              </a:lnSpc>
              <a:spcBef>
                <a:spcPts val="320"/>
              </a:spcBef>
              <a:buSzPct val="137500"/>
              <a:buFont typeface="Arial" panose="020B0604020202020204" pitchFamily="34" charset="0"/>
              <a:buChar char="•"/>
              <a:tabLst>
                <a:tab pos="241300" algn="l"/>
              </a:tabLst>
            </a:pPr>
            <a:r>
              <a:rPr lang="nl-NL" sz="3600" spc="15" dirty="0">
                <a:cs typeface="Calibri"/>
                <a:hlinkClick r:id="rId7"/>
              </a:rPr>
              <a:t>Open VLD</a:t>
            </a:r>
            <a:endParaRPr lang="nl-NL" sz="3600" spc="15" dirty="0">
              <a:cs typeface="Calibri"/>
            </a:endParaRPr>
          </a:p>
          <a:p>
            <a:pPr marL="584200" indent="-571500">
              <a:lnSpc>
                <a:spcPct val="100000"/>
              </a:lnSpc>
              <a:spcBef>
                <a:spcPts val="320"/>
              </a:spcBef>
              <a:buSzPct val="137500"/>
              <a:buFont typeface="Arial" panose="020B0604020202020204" pitchFamily="34" charset="0"/>
              <a:buChar char="•"/>
              <a:tabLst>
                <a:tab pos="241300" algn="l"/>
              </a:tabLst>
            </a:pPr>
            <a:r>
              <a:rPr lang="nl-NL" sz="3600" spc="15" dirty="0">
                <a:cs typeface="Calibri"/>
                <a:hlinkClick r:id="rId8"/>
              </a:rPr>
              <a:t>N-VA</a:t>
            </a:r>
            <a:endParaRPr lang="nl-NL" sz="3600" spc="15" dirty="0">
              <a:cs typeface="Calibri"/>
            </a:endParaRPr>
          </a:p>
          <a:p>
            <a:pPr marL="584200" indent="-571500">
              <a:lnSpc>
                <a:spcPct val="100000"/>
              </a:lnSpc>
              <a:spcBef>
                <a:spcPts val="320"/>
              </a:spcBef>
              <a:buSzPct val="137500"/>
              <a:buFont typeface="Arial" panose="020B0604020202020204" pitchFamily="34" charset="0"/>
              <a:buChar char="•"/>
              <a:tabLst>
                <a:tab pos="241300" algn="l"/>
              </a:tabLst>
            </a:pPr>
            <a:r>
              <a:rPr lang="nl-NL" sz="3600" spc="15" dirty="0">
                <a:cs typeface="Calibri"/>
                <a:hlinkClick r:id="rId9"/>
              </a:rPr>
              <a:t>Vlaams Belang </a:t>
            </a:r>
            <a:endParaRPr lang="nl-NL" sz="3600" spc="15" dirty="0">
              <a:cs typeface="Calibri"/>
            </a:endParaRPr>
          </a:p>
        </p:txBody>
      </p:sp>
      <p:pic>
        <p:nvPicPr>
          <p:cNvPr id="4" name="object 4">
            <a:extLst>
              <a:ext uri="{FF2B5EF4-FFF2-40B4-BE49-F238E27FC236}">
                <a16:creationId xmlns:a16="http://schemas.microsoft.com/office/drawing/2014/main" id="{1F677B15-81F5-60E9-8085-175408484332}"/>
              </a:ext>
            </a:extLst>
          </p:cNvPr>
          <p:cNvPicPr/>
          <p:nvPr/>
        </p:nvPicPr>
        <p:blipFill>
          <a:blip r:embed="rId10" cstate="print"/>
          <a:stretch>
            <a:fillRect/>
          </a:stretch>
        </p:blipFill>
        <p:spPr>
          <a:xfrm>
            <a:off x="10677525" y="5505450"/>
            <a:ext cx="1200150" cy="1200150"/>
          </a:xfrm>
          <a:prstGeom prst="rect">
            <a:avLst/>
          </a:prstGeom>
        </p:spPr>
      </p:pic>
      <p:grpSp>
        <p:nvGrpSpPr>
          <p:cNvPr id="8" name="object 5">
            <a:extLst>
              <a:ext uri="{FF2B5EF4-FFF2-40B4-BE49-F238E27FC236}">
                <a16:creationId xmlns:a16="http://schemas.microsoft.com/office/drawing/2014/main" id="{114C40CD-C44D-E0BF-9470-81B7AA1DA11B}"/>
              </a:ext>
            </a:extLst>
          </p:cNvPr>
          <p:cNvGrpSpPr/>
          <p:nvPr/>
        </p:nvGrpSpPr>
        <p:grpSpPr>
          <a:xfrm>
            <a:off x="6629400" y="1752600"/>
            <a:ext cx="3238500" cy="2381250"/>
            <a:chOff x="8791575" y="2457450"/>
            <a:chExt cx="3238500" cy="2381250"/>
          </a:xfrm>
        </p:grpSpPr>
        <p:pic>
          <p:nvPicPr>
            <p:cNvPr id="9" name="object 6">
              <a:extLst>
                <a:ext uri="{FF2B5EF4-FFF2-40B4-BE49-F238E27FC236}">
                  <a16:creationId xmlns:a16="http://schemas.microsoft.com/office/drawing/2014/main" id="{DDD88627-83FF-926E-0AD6-4E2AE286FDD1}"/>
                </a:ext>
              </a:extLst>
            </p:cNvPr>
            <p:cNvPicPr/>
            <p:nvPr/>
          </p:nvPicPr>
          <p:blipFill>
            <a:blip r:embed="rId11" cstate="print"/>
            <a:stretch>
              <a:fillRect/>
            </a:stretch>
          </p:blipFill>
          <p:spPr>
            <a:xfrm>
              <a:off x="9620250" y="2457450"/>
              <a:ext cx="2409825" cy="2381250"/>
            </a:xfrm>
            <a:prstGeom prst="rect">
              <a:avLst/>
            </a:prstGeom>
          </p:spPr>
        </p:pic>
        <p:pic>
          <p:nvPicPr>
            <p:cNvPr id="10" name="object 7">
              <a:extLst>
                <a:ext uri="{FF2B5EF4-FFF2-40B4-BE49-F238E27FC236}">
                  <a16:creationId xmlns:a16="http://schemas.microsoft.com/office/drawing/2014/main" id="{F6E5197F-6204-9EA1-3D58-8B749F5414CA}"/>
                </a:ext>
              </a:extLst>
            </p:cNvPr>
            <p:cNvPicPr/>
            <p:nvPr/>
          </p:nvPicPr>
          <p:blipFill>
            <a:blip r:embed="rId12" cstate="print"/>
            <a:stretch>
              <a:fillRect/>
            </a:stretch>
          </p:blipFill>
          <p:spPr>
            <a:xfrm>
              <a:off x="8791575" y="2781300"/>
              <a:ext cx="3009900" cy="1257300"/>
            </a:xfrm>
            <a:prstGeom prst="rect">
              <a:avLst/>
            </a:prstGeom>
          </p:spPr>
        </p:pic>
      </p:grpSp>
    </p:spTree>
    <p:extLst>
      <p:ext uri="{BB962C8B-B14F-4D97-AF65-F5344CB8AC3E}">
        <p14:creationId xmlns:p14="http://schemas.microsoft.com/office/powerpoint/2010/main" val="2989479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C6598D-C5E5-B953-997E-BDF8852F4A5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0F0716A-10EB-3A2B-4777-42F2D616B928}"/>
              </a:ext>
            </a:extLst>
          </p:cNvPr>
          <p:cNvSpPr txBox="1">
            <a:spLocks noGrp="1"/>
          </p:cNvSpPr>
          <p:nvPr>
            <p:ph type="title"/>
          </p:nvPr>
        </p:nvSpPr>
        <p:spPr>
          <a:xfrm>
            <a:off x="929627" y="649986"/>
            <a:ext cx="9433573" cy="654025"/>
          </a:xfrm>
          <a:prstGeom prst="rect">
            <a:avLst/>
          </a:prstGeom>
          <a:solidFill>
            <a:srgbClr val="DFB7F5"/>
          </a:solidFill>
        </p:spPr>
        <p:txBody>
          <a:bodyPr vert="horz" wrap="square" lIns="0" tIns="0" rIns="0" bIns="0" rtlCol="0">
            <a:spAutoFit/>
          </a:bodyPr>
          <a:lstStyle/>
          <a:p>
            <a:pPr marL="635">
              <a:lnSpc>
                <a:spcPts val="5090"/>
              </a:lnSpc>
            </a:pPr>
            <a:r>
              <a:rPr lang="nl-BE" sz="4400" b="1" spc="20" dirty="0"/>
              <a:t>Dieper duiken? Toolboxen en bronnen </a:t>
            </a:r>
            <a:endParaRPr lang="nl-BE" sz="4400" dirty="0">
              <a:latin typeface="Calibri"/>
              <a:cs typeface="Calibri"/>
            </a:endParaRPr>
          </a:p>
        </p:txBody>
      </p:sp>
      <p:sp>
        <p:nvSpPr>
          <p:cNvPr id="3" name="object 3">
            <a:extLst>
              <a:ext uri="{FF2B5EF4-FFF2-40B4-BE49-F238E27FC236}">
                <a16:creationId xmlns:a16="http://schemas.microsoft.com/office/drawing/2014/main" id="{8140C36E-BDCE-17DF-806A-EC2D91593225}"/>
              </a:ext>
            </a:extLst>
          </p:cNvPr>
          <p:cNvSpPr txBox="1"/>
          <p:nvPr/>
        </p:nvSpPr>
        <p:spPr>
          <a:xfrm>
            <a:off x="725168" y="1559323"/>
            <a:ext cx="10781031" cy="4896212"/>
          </a:xfrm>
          <a:prstGeom prst="rect">
            <a:avLst/>
          </a:prstGeom>
        </p:spPr>
        <p:txBody>
          <a:bodyPr vert="horz" wrap="square" lIns="0" tIns="40640" rIns="0" bIns="0" rtlCol="0">
            <a:spAutoFit/>
          </a:bodyPr>
          <a:lstStyle/>
          <a:p>
            <a:pPr marL="342900" lvl="0" indent="-342900">
              <a:buSzPts val="1000"/>
              <a:buFont typeface="Symbol" panose="05050102010706020507" pitchFamily="18" charset="2"/>
              <a:buChar char=""/>
              <a:tabLst>
                <a:tab pos="457200" algn="l"/>
              </a:tabLst>
            </a:pPr>
            <a:r>
              <a:rPr lang="nl-BE" sz="3600" u="sng" dirty="0">
                <a:solidFill>
                  <a:srgbClr val="000000"/>
                </a:solidFill>
                <a:ea typeface="Times New Roman" panose="02020603050405020304" pitchFamily="18" charset="0"/>
                <a:hlinkClick r:id="rId3"/>
              </a:rPr>
              <a:t>Verkiezingen | Mediawijs</a:t>
            </a:r>
            <a:r>
              <a:rPr lang="nl-BE" sz="3600" u="sng" dirty="0">
                <a:solidFill>
                  <a:srgbClr val="000000"/>
                </a:solidFill>
                <a:ea typeface="Times New Roman" panose="02020603050405020304" pitchFamily="18" charset="0"/>
              </a:rPr>
              <a:t>:</a:t>
            </a:r>
            <a:r>
              <a:rPr lang="nl-BE" sz="3600" dirty="0">
                <a:solidFill>
                  <a:srgbClr val="000000"/>
                </a:solidFill>
                <a:ea typeface="Times New Roman" panose="02020603050405020304" pitchFamily="18" charset="0"/>
              </a:rPr>
              <a:t> Verkiezingen in een digitale samenleving, hoe ga je daarmee om? </a:t>
            </a:r>
          </a:p>
          <a:p>
            <a:pPr marL="342900" lvl="0" indent="-342900">
              <a:buSzPts val="1000"/>
              <a:buFont typeface="Symbol" panose="05050102010706020507" pitchFamily="18" charset="2"/>
              <a:buChar char=""/>
              <a:tabLst>
                <a:tab pos="457200" algn="l"/>
              </a:tabLst>
            </a:pPr>
            <a:r>
              <a:rPr lang="nl-BE" sz="3600" dirty="0" err="1">
                <a:solidFill>
                  <a:srgbClr val="000000"/>
                </a:solidFill>
                <a:ea typeface="Calibri" panose="020F0502020204030204" pitchFamily="34" charset="0"/>
                <a:hlinkClick r:id="rId4"/>
              </a:rPr>
              <a:t>Edubox</a:t>
            </a:r>
            <a:r>
              <a:rPr lang="nl-BE" sz="3600" dirty="0">
                <a:solidFill>
                  <a:srgbClr val="000000"/>
                </a:solidFill>
                <a:ea typeface="Calibri" panose="020F0502020204030204" pitchFamily="34" charset="0"/>
              </a:rPr>
              <a:t>: Politiek, Ideologie, Democratie, …</a:t>
            </a:r>
            <a:endParaRPr lang="nl-BE" sz="3600" dirty="0">
              <a:solidFill>
                <a:srgbClr val="000000"/>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BE" sz="3600" u="sng" dirty="0">
                <a:solidFill>
                  <a:srgbClr val="000000"/>
                </a:solidFill>
                <a:effectLst/>
                <a:ea typeface="Times New Roman" panose="02020603050405020304" pitchFamily="18" charset="0"/>
                <a:hlinkClick r:id="rId5"/>
              </a:rPr>
              <a:t>KLAAR: Politiek links en politiek rechts | VRT NWS: nieuws</a:t>
            </a:r>
            <a:endParaRPr lang="nl-BE" sz="3600" u="sng" dirty="0">
              <a:solidFill>
                <a:srgbClr val="000000"/>
              </a:solidFill>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nl-NL" sz="3600" u="sng" dirty="0">
                <a:solidFill>
                  <a:srgbClr val="000000"/>
                </a:solidFill>
                <a:effectLst/>
                <a:ea typeface="Times New Roman" panose="02020603050405020304" pitchFamily="18" charset="0"/>
                <a:hlinkClick r:id="rId6"/>
              </a:rPr>
              <a:t>Wat betekent dat nog, links en rechts? Podcast 'Stem Z' voor jongeren over het verschil tussen Links en Rechts</a:t>
            </a:r>
            <a:endParaRPr lang="nl-BE" sz="3600" u="sng" dirty="0">
              <a:solidFill>
                <a:srgbClr val="000000"/>
              </a:solidFill>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nl-BE" sz="3600" dirty="0">
                <a:effectLst/>
                <a:ea typeface="Times New Roman" panose="02020603050405020304" pitchFamily="18" charset="0"/>
              </a:rPr>
              <a:t>Interview prof. Kris </a:t>
            </a:r>
            <a:r>
              <a:rPr lang="nl-BE" sz="3600" dirty="0" err="1">
                <a:effectLst/>
                <a:ea typeface="Times New Roman" panose="02020603050405020304" pitchFamily="18" charset="0"/>
              </a:rPr>
              <a:t>Deschouwer</a:t>
            </a:r>
            <a:endParaRPr lang="nl-BE" sz="3600" dirty="0">
              <a:effectLst/>
              <a:ea typeface="Times New Roman" panose="02020603050405020304" pitchFamily="18" charset="0"/>
            </a:endParaRPr>
          </a:p>
          <a:p>
            <a:pPr lvl="0">
              <a:buSzPts val="1000"/>
              <a:tabLst>
                <a:tab pos="457200" algn="l"/>
              </a:tabLst>
            </a:pPr>
            <a:endParaRPr lang="nl-BE" sz="2750" dirty="0">
              <a:effectLst/>
              <a:ea typeface="Times New Roman" panose="02020603050405020304" pitchFamily="18" charset="0"/>
            </a:endParaRPr>
          </a:p>
        </p:txBody>
      </p:sp>
      <p:pic>
        <p:nvPicPr>
          <p:cNvPr id="4" name="object 4">
            <a:extLst>
              <a:ext uri="{FF2B5EF4-FFF2-40B4-BE49-F238E27FC236}">
                <a16:creationId xmlns:a16="http://schemas.microsoft.com/office/drawing/2014/main" id="{3B7B63CD-1D0D-636C-FF5E-68F03624CADF}"/>
              </a:ext>
            </a:extLst>
          </p:cNvPr>
          <p:cNvPicPr/>
          <p:nvPr/>
        </p:nvPicPr>
        <p:blipFill>
          <a:blip r:embed="rId7"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4032985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C6598D-C5E5-B953-997E-BDF8852F4A5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0F0716A-10EB-3A2B-4777-42F2D616B928}"/>
              </a:ext>
            </a:extLst>
          </p:cNvPr>
          <p:cNvSpPr txBox="1">
            <a:spLocks noGrp="1"/>
          </p:cNvSpPr>
          <p:nvPr>
            <p:ph type="title"/>
          </p:nvPr>
        </p:nvSpPr>
        <p:spPr>
          <a:xfrm>
            <a:off x="929627" y="649986"/>
            <a:ext cx="5013973" cy="654025"/>
          </a:xfrm>
          <a:prstGeom prst="rect">
            <a:avLst/>
          </a:prstGeom>
          <a:solidFill>
            <a:srgbClr val="DFB7F5"/>
          </a:solidFill>
        </p:spPr>
        <p:txBody>
          <a:bodyPr vert="horz" wrap="square" lIns="0" tIns="0" rIns="0" bIns="0" rtlCol="0">
            <a:spAutoFit/>
          </a:bodyPr>
          <a:lstStyle/>
          <a:p>
            <a:pPr marL="635">
              <a:lnSpc>
                <a:spcPts val="5090"/>
              </a:lnSpc>
            </a:pPr>
            <a:r>
              <a:rPr lang="nl-BE" sz="4400" b="1" spc="20" dirty="0"/>
              <a:t>Dieper duiken? Tools  </a:t>
            </a:r>
            <a:endParaRPr lang="nl-BE" sz="4400" dirty="0">
              <a:latin typeface="Calibri"/>
              <a:cs typeface="Calibri"/>
            </a:endParaRPr>
          </a:p>
        </p:txBody>
      </p:sp>
      <p:sp>
        <p:nvSpPr>
          <p:cNvPr id="3" name="object 3">
            <a:extLst>
              <a:ext uri="{FF2B5EF4-FFF2-40B4-BE49-F238E27FC236}">
                <a16:creationId xmlns:a16="http://schemas.microsoft.com/office/drawing/2014/main" id="{8140C36E-BDCE-17DF-806A-EC2D91593225}"/>
              </a:ext>
            </a:extLst>
          </p:cNvPr>
          <p:cNvSpPr txBox="1"/>
          <p:nvPr/>
        </p:nvSpPr>
        <p:spPr>
          <a:xfrm>
            <a:off x="725168" y="1559323"/>
            <a:ext cx="10781031" cy="5119350"/>
          </a:xfrm>
          <a:prstGeom prst="rect">
            <a:avLst/>
          </a:prstGeom>
        </p:spPr>
        <p:txBody>
          <a:bodyPr vert="horz" wrap="square" lIns="0" tIns="40640" rIns="0" bIns="0" rtlCol="0">
            <a:spAutoFit/>
          </a:bodyPr>
          <a:lstStyle/>
          <a:p>
            <a:pPr marL="342900" lvl="0" indent="-342900">
              <a:buSzPts val="1000"/>
              <a:buFont typeface="Symbol" panose="05050102010706020507" pitchFamily="18" charset="2"/>
              <a:buChar char=""/>
              <a:tabLst>
                <a:tab pos="457200" algn="l"/>
              </a:tabLst>
            </a:pPr>
            <a:r>
              <a:rPr lang="nl-BE" sz="2750" dirty="0">
                <a:ea typeface="Times New Roman" panose="02020603050405020304" pitchFamily="18" charset="0"/>
                <a:hlinkClick r:id="rId3"/>
              </a:rPr>
              <a:t>De Morgen – De stemchecker</a:t>
            </a:r>
            <a:r>
              <a:rPr lang="nl-BE" sz="2750" dirty="0">
                <a:ea typeface="Times New Roman" panose="02020603050405020304" pitchFamily="18" charset="0"/>
              </a:rPr>
              <a:t>: kijkt naar wat partijen doen, niet wat ze beloven</a:t>
            </a:r>
            <a:endParaRPr lang="nl-BE" sz="2750" dirty="0">
              <a:ea typeface="Times New Roman" panose="02020603050405020304" pitchFamily="18" charset="0"/>
              <a:hlinkClick r:id="rId4"/>
            </a:endParaRPr>
          </a:p>
          <a:p>
            <a:pPr marL="342900" lvl="0" indent="-342900">
              <a:buSzPts val="1000"/>
              <a:buFont typeface="Symbol" panose="05050102010706020507" pitchFamily="18" charset="2"/>
              <a:buChar char=""/>
              <a:tabLst>
                <a:tab pos="457200" algn="l"/>
              </a:tabLst>
            </a:pPr>
            <a:r>
              <a:rPr lang="nl-BE" sz="2750" dirty="0">
                <a:effectLst/>
                <a:ea typeface="Times New Roman" panose="02020603050405020304" pitchFamily="18" charset="0"/>
                <a:hlinkClick r:id="rId5"/>
              </a:rPr>
              <a:t>Stemtest</a:t>
            </a:r>
            <a:r>
              <a:rPr lang="nl-BE" sz="2750" dirty="0">
                <a:effectLst/>
                <a:ea typeface="Times New Roman" panose="02020603050405020304" pitchFamily="18" charset="0"/>
              </a:rPr>
              <a:t>: Kom aan de hand van stellingen te weten welke partij het dichtst bij jouw visie aansluit</a:t>
            </a:r>
          </a:p>
          <a:p>
            <a:pPr marL="342900" indent="-342900">
              <a:buSzPts val="1000"/>
              <a:buFont typeface="Symbol" panose="05050102010706020507" pitchFamily="18" charset="2"/>
              <a:buChar char=""/>
              <a:tabLst>
                <a:tab pos="457200" algn="l"/>
              </a:tabLst>
            </a:pPr>
            <a:r>
              <a:rPr lang="nl-BE" sz="2750" spc="15" dirty="0">
                <a:cs typeface="Calibri"/>
                <a:hlinkClick r:id="rId6"/>
              </a:rPr>
              <a:t>Stemtest voor jongeren</a:t>
            </a:r>
            <a:r>
              <a:rPr lang="nl-BE" sz="2750" spc="15" dirty="0">
                <a:cs typeface="Calibri"/>
              </a:rPr>
              <a:t>: </a:t>
            </a:r>
            <a:r>
              <a:rPr lang="nl-BE" sz="2750" dirty="0">
                <a:effectLst/>
                <a:ea typeface="Times New Roman" panose="02020603050405020304" pitchFamily="18" charset="0"/>
              </a:rPr>
              <a:t>Kom aan de hand van stellingen te weten welke partij het dichtst bij jouw visie aansluit</a:t>
            </a:r>
          </a:p>
          <a:p>
            <a:pPr marL="342900" indent="-342900">
              <a:buSzPts val="1000"/>
              <a:buFont typeface="Symbol" panose="05050102010706020507" pitchFamily="18" charset="2"/>
              <a:buChar char=""/>
              <a:tabLst>
                <a:tab pos="457200" algn="l"/>
              </a:tabLst>
            </a:pPr>
            <a:r>
              <a:rPr lang="nl-BE" sz="2750" spc="15" dirty="0">
                <a:cs typeface="Calibri"/>
                <a:hlinkClick r:id="rId7"/>
              </a:rPr>
              <a:t>Links/Rechtstest: </a:t>
            </a:r>
            <a:r>
              <a:rPr lang="nl-BE" sz="2750" spc="15" dirty="0">
                <a:cs typeface="Calibri"/>
              </a:rPr>
              <a:t>Hoe links of rechts bent u? </a:t>
            </a:r>
          </a:p>
          <a:p>
            <a:pPr marL="342900" indent="-342900">
              <a:buSzPts val="1000"/>
              <a:buFont typeface="Symbol" panose="05050102010706020507" pitchFamily="18" charset="2"/>
              <a:buChar char=""/>
              <a:tabLst>
                <a:tab pos="457200" algn="l"/>
              </a:tabLst>
            </a:pPr>
            <a:r>
              <a:rPr lang="nl-BE" sz="2750" dirty="0">
                <a:effectLst/>
                <a:ea typeface="Times New Roman" panose="02020603050405020304" pitchFamily="18" charset="0"/>
                <a:hlinkClick r:id="rId4"/>
              </a:rPr>
              <a:t>Regeringsrobot</a:t>
            </a:r>
            <a:r>
              <a:rPr lang="nl-BE" sz="2750" dirty="0">
                <a:effectLst/>
                <a:ea typeface="Times New Roman" panose="02020603050405020304" pitchFamily="18" charset="0"/>
              </a:rPr>
              <a:t>: </a:t>
            </a:r>
            <a:r>
              <a:rPr lang="nl-BE" sz="2750" dirty="0">
                <a:ea typeface="Times New Roman" panose="02020603050405020304" pitchFamily="18" charset="0"/>
              </a:rPr>
              <a:t>AI tool om te checken in welke mate de regering het regeerakkoord heeft gevolgd </a:t>
            </a:r>
            <a:r>
              <a:rPr lang="nl-BE" sz="2750" dirty="0">
                <a:effectLst/>
                <a:ea typeface="Times New Roman" panose="02020603050405020304" pitchFamily="18" charset="0"/>
              </a:rPr>
              <a:t>  </a:t>
            </a:r>
            <a:endParaRPr lang="nl-BE" sz="2750" spc="15" dirty="0">
              <a:cs typeface="Calibri"/>
            </a:endParaRPr>
          </a:p>
          <a:p>
            <a:pPr marL="342900" lvl="0" indent="-342900">
              <a:buSzPts val="1000"/>
              <a:buFont typeface="Symbol" panose="05050102010706020507" pitchFamily="18" charset="2"/>
              <a:buChar char=""/>
              <a:tabLst>
                <a:tab pos="457200" algn="l"/>
              </a:tabLst>
            </a:pPr>
            <a:r>
              <a:rPr lang="nl-BE" sz="2750" spc="15" dirty="0">
                <a:cs typeface="Calibri"/>
                <a:hlinkClick r:id="rId8"/>
              </a:rPr>
              <a:t>De checkers op </a:t>
            </a:r>
            <a:r>
              <a:rPr lang="nl-BE" sz="2750" spc="15" dirty="0" err="1">
                <a:cs typeface="Calibri"/>
                <a:hlinkClick r:id="rId8"/>
              </a:rPr>
              <a:t>instagram</a:t>
            </a:r>
            <a:r>
              <a:rPr lang="nl-BE" sz="2750" spc="15" dirty="0">
                <a:cs typeface="Calibri"/>
              </a:rPr>
              <a:t>: </a:t>
            </a:r>
            <a:r>
              <a:rPr lang="nl-BE" sz="2750" spc="15" dirty="0" err="1">
                <a:cs typeface="Calibri"/>
              </a:rPr>
              <a:t>Factchecks</a:t>
            </a:r>
            <a:r>
              <a:rPr lang="nl-BE" sz="2750" spc="15" dirty="0">
                <a:cs typeface="Calibri"/>
              </a:rPr>
              <a:t>, ook over politiek</a:t>
            </a:r>
          </a:p>
          <a:p>
            <a:pPr marL="342900" lvl="0" indent="-342900">
              <a:buSzPts val="1000"/>
              <a:buFont typeface="Symbol" panose="05050102010706020507" pitchFamily="18" charset="2"/>
              <a:buChar char=""/>
              <a:tabLst>
                <a:tab pos="457200" algn="l"/>
              </a:tabLst>
            </a:pPr>
            <a:r>
              <a:rPr lang="nl-BE" sz="2750" spc="15" dirty="0">
                <a:cs typeface="Calibri"/>
                <a:hlinkClick r:id="rId9"/>
              </a:rPr>
              <a:t>Grote migratiequiz</a:t>
            </a:r>
            <a:r>
              <a:rPr lang="nl-BE" sz="2750" spc="15" dirty="0">
                <a:cs typeface="Calibri"/>
              </a:rPr>
              <a:t>: Kan jij feit van fictie onderscheiden op het thema van migratie? Vluchtelingenwerk Vlaanderen</a:t>
            </a:r>
            <a:endParaRPr lang="nl-NL" sz="2000" spc="15" dirty="0">
              <a:cs typeface="Calibri"/>
            </a:endParaRPr>
          </a:p>
        </p:txBody>
      </p:sp>
      <p:pic>
        <p:nvPicPr>
          <p:cNvPr id="4" name="object 4">
            <a:extLst>
              <a:ext uri="{FF2B5EF4-FFF2-40B4-BE49-F238E27FC236}">
                <a16:creationId xmlns:a16="http://schemas.microsoft.com/office/drawing/2014/main" id="{3B7B63CD-1D0D-636C-FF5E-68F03624CADF}"/>
              </a:ext>
            </a:extLst>
          </p:cNvPr>
          <p:cNvPicPr/>
          <p:nvPr/>
        </p:nvPicPr>
        <p:blipFill>
          <a:blip r:embed="rId10" cstate="print"/>
          <a:stretch>
            <a:fillRect/>
          </a:stretch>
        </p:blipFill>
        <p:spPr>
          <a:xfrm>
            <a:off x="10677525" y="5505450"/>
            <a:ext cx="1200150" cy="1200150"/>
          </a:xfrm>
          <a:prstGeom prst="rect">
            <a:avLst/>
          </a:prstGeom>
        </p:spPr>
      </p:pic>
    </p:spTree>
    <p:extLst>
      <p:ext uri="{BB962C8B-B14F-4D97-AF65-F5344CB8AC3E}">
        <p14:creationId xmlns:p14="http://schemas.microsoft.com/office/powerpoint/2010/main" val="93402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90F775-EBB3-D1B5-4873-5554B1AB96C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DD029EE-0F75-93E1-419F-5A63C2552D74}"/>
              </a:ext>
            </a:extLst>
          </p:cNvPr>
          <p:cNvSpPr txBox="1">
            <a:spLocks noGrp="1"/>
          </p:cNvSpPr>
          <p:nvPr>
            <p:ph type="title"/>
          </p:nvPr>
        </p:nvSpPr>
        <p:spPr>
          <a:xfrm>
            <a:off x="929627" y="686943"/>
            <a:ext cx="4099573"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latin typeface="Calibri"/>
                <a:cs typeface="Calibri"/>
              </a:rPr>
              <a:t>De lokale realiteit…</a:t>
            </a:r>
          </a:p>
        </p:txBody>
      </p:sp>
      <p:sp>
        <p:nvSpPr>
          <p:cNvPr id="3" name="object 3">
            <a:extLst>
              <a:ext uri="{FF2B5EF4-FFF2-40B4-BE49-F238E27FC236}">
                <a16:creationId xmlns:a16="http://schemas.microsoft.com/office/drawing/2014/main" id="{81882095-00D3-D2FE-DCC2-4D48F25A5C6D}"/>
              </a:ext>
            </a:extLst>
          </p:cNvPr>
          <p:cNvSpPr txBox="1"/>
          <p:nvPr/>
        </p:nvSpPr>
        <p:spPr>
          <a:xfrm>
            <a:off x="917381" y="1631801"/>
            <a:ext cx="10960294" cy="5470728"/>
          </a:xfrm>
          <a:prstGeom prst="rect">
            <a:avLst/>
          </a:prstGeom>
        </p:spPr>
        <p:txBody>
          <a:bodyPr vert="horz" wrap="square" lIns="0" tIns="50800" rIns="0" bIns="0" rtlCol="0">
            <a:spAutoFit/>
          </a:bodyPr>
          <a:lstStyle/>
          <a:p>
            <a:pPr marL="354966" indent="-342900">
              <a:lnSpc>
                <a:spcPct val="100000"/>
              </a:lnSpc>
              <a:spcBef>
                <a:spcPts val="720"/>
              </a:spcBef>
              <a:buSzPct val="114583"/>
              <a:buFont typeface="Arial" panose="020B0604020202020204" pitchFamily="34" charset="0"/>
              <a:buChar char="•"/>
              <a:tabLst>
                <a:tab pos="469900" algn="l"/>
                <a:tab pos="470534" algn="l"/>
              </a:tabLst>
            </a:pPr>
            <a:r>
              <a:rPr lang="nl-NL" sz="2400" dirty="0">
                <a:latin typeface="Calibri"/>
                <a:cs typeface="Calibri"/>
              </a:rPr>
              <a:t>Andere partijen </a:t>
            </a:r>
          </a:p>
          <a:p>
            <a:pPr marL="354966" indent="-342900">
              <a:lnSpc>
                <a:spcPct val="100000"/>
              </a:lnSpc>
              <a:spcBef>
                <a:spcPts val="720"/>
              </a:spcBef>
              <a:buSzPct val="114583"/>
              <a:buFont typeface="Arial" panose="020B0604020202020204" pitchFamily="34" charset="0"/>
              <a:buChar char="•"/>
              <a:tabLst>
                <a:tab pos="469900" algn="l"/>
                <a:tab pos="470534" algn="l"/>
              </a:tabLst>
            </a:pPr>
            <a:endParaRPr lang="nl-NL" sz="2400" dirty="0">
              <a:latin typeface="Calibri"/>
              <a:cs typeface="Calibri"/>
            </a:endParaRPr>
          </a:p>
          <a:p>
            <a:pPr marL="354966" indent="-342900">
              <a:lnSpc>
                <a:spcPct val="100000"/>
              </a:lnSpc>
              <a:spcBef>
                <a:spcPts val="720"/>
              </a:spcBef>
              <a:buSzPct val="114583"/>
              <a:buFont typeface="Arial" panose="020B0604020202020204" pitchFamily="34" charset="0"/>
              <a:buChar char="•"/>
              <a:tabLst>
                <a:tab pos="469900" algn="l"/>
                <a:tab pos="470534" algn="l"/>
              </a:tabLst>
            </a:pPr>
            <a:endParaRPr lang="nl-NL" sz="2400" dirty="0">
              <a:latin typeface="Calibri"/>
              <a:cs typeface="Calibri"/>
            </a:endParaRPr>
          </a:p>
          <a:p>
            <a:pPr marL="12066">
              <a:lnSpc>
                <a:spcPct val="100000"/>
              </a:lnSpc>
              <a:spcBef>
                <a:spcPts val="720"/>
              </a:spcBef>
              <a:buSzPct val="114583"/>
              <a:tabLst>
                <a:tab pos="469900" algn="l"/>
                <a:tab pos="470534" algn="l"/>
              </a:tabLst>
            </a:pPr>
            <a:endParaRPr lang="nl-NL" sz="2400" dirty="0">
              <a:latin typeface="Calibri"/>
              <a:cs typeface="Calibri"/>
            </a:endParaRPr>
          </a:p>
          <a:p>
            <a:pPr marL="12066">
              <a:lnSpc>
                <a:spcPct val="100000"/>
              </a:lnSpc>
              <a:spcBef>
                <a:spcPts val="720"/>
              </a:spcBef>
              <a:buSzPct val="114583"/>
              <a:tabLst>
                <a:tab pos="469900" algn="l"/>
                <a:tab pos="470534" algn="l"/>
              </a:tabLst>
            </a:pPr>
            <a:endParaRPr lang="nl-NL" sz="2400" dirty="0">
              <a:latin typeface="Calibri"/>
              <a:cs typeface="Calibri"/>
            </a:endParaRPr>
          </a:p>
          <a:p>
            <a:pPr marL="12066">
              <a:lnSpc>
                <a:spcPct val="100000"/>
              </a:lnSpc>
              <a:spcBef>
                <a:spcPts val="720"/>
              </a:spcBef>
              <a:buSzPct val="114583"/>
              <a:tabLst>
                <a:tab pos="469900" algn="l"/>
                <a:tab pos="470534" algn="l"/>
              </a:tabLst>
            </a:pPr>
            <a:endParaRPr lang="nl-NL" sz="2400" dirty="0">
              <a:latin typeface="Calibri"/>
              <a:cs typeface="Calibri"/>
            </a:endParaRPr>
          </a:p>
          <a:p>
            <a:pPr marL="354966" indent="-342900">
              <a:lnSpc>
                <a:spcPct val="100000"/>
              </a:lnSpc>
              <a:spcBef>
                <a:spcPts val="720"/>
              </a:spcBef>
              <a:buSzPct val="114583"/>
              <a:buFont typeface="Arial" panose="020B0604020202020204" pitchFamily="34" charset="0"/>
              <a:buChar char="•"/>
              <a:tabLst>
                <a:tab pos="469900" algn="l"/>
                <a:tab pos="470534" algn="l"/>
              </a:tabLst>
            </a:pPr>
            <a:r>
              <a:rPr lang="nl-NL" sz="2400" dirty="0">
                <a:latin typeface="Calibri"/>
                <a:cs typeface="Calibri"/>
              </a:rPr>
              <a:t>Gezamenlijke lijsten = kandidaten van verschillende partijen op één lijst</a:t>
            </a:r>
          </a:p>
          <a:p>
            <a:pPr marL="354966" indent="-342900">
              <a:lnSpc>
                <a:spcPct val="100000"/>
              </a:lnSpc>
              <a:spcBef>
                <a:spcPts val="720"/>
              </a:spcBef>
              <a:buSzPct val="114583"/>
              <a:buFont typeface="Arial" panose="020B0604020202020204" pitchFamily="34" charset="0"/>
              <a:buChar char="•"/>
              <a:tabLst>
                <a:tab pos="469900" algn="l"/>
                <a:tab pos="470534" algn="l"/>
              </a:tabLst>
            </a:pPr>
            <a:endParaRPr lang="nl-NL" sz="2400" dirty="0">
              <a:latin typeface="Calibri"/>
              <a:cs typeface="Calibri"/>
            </a:endParaRPr>
          </a:p>
          <a:p>
            <a:pPr marL="354966" indent="-342900">
              <a:lnSpc>
                <a:spcPct val="100000"/>
              </a:lnSpc>
              <a:spcBef>
                <a:spcPts val="720"/>
              </a:spcBef>
              <a:buSzPct val="114583"/>
              <a:buFont typeface="Arial" panose="020B0604020202020204" pitchFamily="34" charset="0"/>
              <a:buChar char="•"/>
              <a:tabLst>
                <a:tab pos="469900" algn="l"/>
                <a:tab pos="470534" algn="l"/>
              </a:tabLst>
            </a:pPr>
            <a:endParaRPr lang="nl-NL" sz="2400" dirty="0">
              <a:latin typeface="Calibri"/>
              <a:cs typeface="Calibri"/>
            </a:endParaRPr>
          </a:p>
          <a:p>
            <a:pPr marL="12066">
              <a:lnSpc>
                <a:spcPct val="100000"/>
              </a:lnSpc>
              <a:spcBef>
                <a:spcPts val="720"/>
              </a:spcBef>
              <a:buSzPct val="114583"/>
              <a:tabLst>
                <a:tab pos="469900" algn="l"/>
                <a:tab pos="470534" algn="l"/>
              </a:tabLst>
            </a:pPr>
            <a:endParaRPr lang="nl-NL" sz="2400" dirty="0">
              <a:latin typeface="Calibri"/>
              <a:cs typeface="Calibri"/>
            </a:endParaRPr>
          </a:p>
          <a:p>
            <a:pPr marL="469266" lvl="1">
              <a:spcBef>
                <a:spcPts val="720"/>
              </a:spcBef>
              <a:buSzPct val="114583"/>
              <a:tabLst>
                <a:tab pos="469900" algn="l"/>
                <a:tab pos="470534" algn="l"/>
              </a:tabLst>
            </a:pPr>
            <a:endParaRPr lang="nl-NL" sz="2400" dirty="0">
              <a:latin typeface="Calibri"/>
              <a:cs typeface="Calibri"/>
            </a:endParaRPr>
          </a:p>
          <a:p>
            <a:pPr marL="354966" indent="-342900">
              <a:lnSpc>
                <a:spcPct val="100000"/>
              </a:lnSpc>
              <a:spcBef>
                <a:spcPts val="720"/>
              </a:spcBef>
              <a:buSzPct val="114583"/>
              <a:buFont typeface="Arial" panose="020B0604020202020204" pitchFamily="34" charset="0"/>
              <a:buChar char="•"/>
              <a:tabLst>
                <a:tab pos="469900" algn="l"/>
                <a:tab pos="470534" algn="l"/>
              </a:tabLst>
            </a:pPr>
            <a:endParaRPr lang="nl-NL" sz="2400" dirty="0">
              <a:latin typeface="Calibri"/>
              <a:cs typeface="Calibri"/>
            </a:endParaRPr>
          </a:p>
        </p:txBody>
      </p:sp>
      <p:pic>
        <p:nvPicPr>
          <p:cNvPr id="4" name="object 4">
            <a:extLst>
              <a:ext uri="{FF2B5EF4-FFF2-40B4-BE49-F238E27FC236}">
                <a16:creationId xmlns:a16="http://schemas.microsoft.com/office/drawing/2014/main" id="{FADCEDD4-9A59-428C-DA2E-D77F05410298}"/>
              </a:ext>
            </a:extLst>
          </p:cNvPr>
          <p:cNvPicPr/>
          <p:nvPr/>
        </p:nvPicPr>
        <p:blipFill>
          <a:blip r:embed="rId3" cstate="print"/>
          <a:stretch>
            <a:fillRect/>
          </a:stretch>
        </p:blipFill>
        <p:spPr>
          <a:xfrm>
            <a:off x="10677525" y="5505450"/>
            <a:ext cx="1200150" cy="1200150"/>
          </a:xfrm>
          <a:prstGeom prst="rect">
            <a:avLst/>
          </a:prstGeom>
        </p:spPr>
      </p:pic>
      <p:pic>
        <p:nvPicPr>
          <p:cNvPr id="13" name="Afbeelding 12">
            <a:extLst>
              <a:ext uri="{FF2B5EF4-FFF2-40B4-BE49-F238E27FC236}">
                <a16:creationId xmlns:a16="http://schemas.microsoft.com/office/drawing/2014/main" id="{4BCCBB61-5C5E-BF71-6050-6767FA321B5F}"/>
              </a:ext>
            </a:extLst>
          </p:cNvPr>
          <p:cNvPicPr>
            <a:picLocks noChangeAspect="1"/>
          </p:cNvPicPr>
          <p:nvPr/>
        </p:nvPicPr>
        <p:blipFill>
          <a:blip r:embed="rId4"/>
          <a:stretch>
            <a:fillRect/>
          </a:stretch>
        </p:blipFill>
        <p:spPr>
          <a:xfrm>
            <a:off x="3573101" y="1826813"/>
            <a:ext cx="2715004" cy="962159"/>
          </a:xfrm>
          <a:prstGeom prst="rect">
            <a:avLst/>
          </a:prstGeom>
        </p:spPr>
      </p:pic>
      <p:pic>
        <p:nvPicPr>
          <p:cNvPr id="17" name="Afbeelding 16">
            <a:extLst>
              <a:ext uri="{FF2B5EF4-FFF2-40B4-BE49-F238E27FC236}">
                <a16:creationId xmlns:a16="http://schemas.microsoft.com/office/drawing/2014/main" id="{1BF0D05F-5BDE-DE6D-2AE8-63CD07D43DAB}"/>
              </a:ext>
            </a:extLst>
          </p:cNvPr>
          <p:cNvPicPr>
            <a:picLocks noChangeAspect="1"/>
          </p:cNvPicPr>
          <p:nvPr/>
        </p:nvPicPr>
        <p:blipFill>
          <a:blip r:embed="rId5"/>
          <a:stretch>
            <a:fillRect/>
          </a:stretch>
        </p:blipFill>
        <p:spPr>
          <a:xfrm>
            <a:off x="623081" y="2146906"/>
            <a:ext cx="1333686" cy="981212"/>
          </a:xfrm>
          <a:prstGeom prst="rect">
            <a:avLst/>
          </a:prstGeom>
        </p:spPr>
      </p:pic>
      <p:pic>
        <p:nvPicPr>
          <p:cNvPr id="19" name="Afbeelding 18">
            <a:extLst>
              <a:ext uri="{FF2B5EF4-FFF2-40B4-BE49-F238E27FC236}">
                <a16:creationId xmlns:a16="http://schemas.microsoft.com/office/drawing/2014/main" id="{D8970BD3-29C6-C592-C1D9-EA73DD589CF0}"/>
              </a:ext>
            </a:extLst>
          </p:cNvPr>
          <p:cNvPicPr>
            <a:picLocks noChangeAspect="1"/>
          </p:cNvPicPr>
          <p:nvPr/>
        </p:nvPicPr>
        <p:blipFill>
          <a:blip r:embed="rId6"/>
          <a:stretch>
            <a:fillRect/>
          </a:stretch>
        </p:blipFill>
        <p:spPr>
          <a:xfrm>
            <a:off x="2182979" y="2948695"/>
            <a:ext cx="1097271" cy="981213"/>
          </a:xfrm>
          <a:prstGeom prst="rect">
            <a:avLst/>
          </a:prstGeom>
        </p:spPr>
      </p:pic>
      <p:pic>
        <p:nvPicPr>
          <p:cNvPr id="23" name="Afbeelding 22">
            <a:extLst>
              <a:ext uri="{FF2B5EF4-FFF2-40B4-BE49-F238E27FC236}">
                <a16:creationId xmlns:a16="http://schemas.microsoft.com/office/drawing/2014/main" id="{62EE7E1A-9EC1-D457-48D4-2CA8EA843955}"/>
              </a:ext>
            </a:extLst>
          </p:cNvPr>
          <p:cNvPicPr>
            <a:picLocks noChangeAspect="1"/>
          </p:cNvPicPr>
          <p:nvPr/>
        </p:nvPicPr>
        <p:blipFill>
          <a:blip r:embed="rId7"/>
          <a:stretch>
            <a:fillRect/>
          </a:stretch>
        </p:blipFill>
        <p:spPr>
          <a:xfrm>
            <a:off x="5152122" y="3063242"/>
            <a:ext cx="2271966" cy="894474"/>
          </a:xfrm>
          <a:prstGeom prst="rect">
            <a:avLst/>
          </a:prstGeom>
        </p:spPr>
      </p:pic>
      <p:pic>
        <p:nvPicPr>
          <p:cNvPr id="25" name="Afbeelding 24">
            <a:extLst>
              <a:ext uri="{FF2B5EF4-FFF2-40B4-BE49-F238E27FC236}">
                <a16:creationId xmlns:a16="http://schemas.microsoft.com/office/drawing/2014/main" id="{D599456E-2B0C-033B-0683-2E0DC537AFD4}"/>
              </a:ext>
            </a:extLst>
          </p:cNvPr>
          <p:cNvPicPr>
            <a:picLocks noChangeAspect="1"/>
          </p:cNvPicPr>
          <p:nvPr/>
        </p:nvPicPr>
        <p:blipFill>
          <a:blip r:embed="rId8"/>
          <a:stretch>
            <a:fillRect/>
          </a:stretch>
        </p:blipFill>
        <p:spPr>
          <a:xfrm>
            <a:off x="7610651" y="1571147"/>
            <a:ext cx="1316993" cy="1393120"/>
          </a:xfrm>
          <a:prstGeom prst="rect">
            <a:avLst/>
          </a:prstGeom>
        </p:spPr>
      </p:pic>
      <p:pic>
        <p:nvPicPr>
          <p:cNvPr id="27" name="Afbeelding 26">
            <a:extLst>
              <a:ext uri="{FF2B5EF4-FFF2-40B4-BE49-F238E27FC236}">
                <a16:creationId xmlns:a16="http://schemas.microsoft.com/office/drawing/2014/main" id="{40C56AAB-D14D-CD81-3154-709B935E3891}"/>
              </a:ext>
            </a:extLst>
          </p:cNvPr>
          <p:cNvPicPr>
            <a:picLocks noChangeAspect="1"/>
          </p:cNvPicPr>
          <p:nvPr/>
        </p:nvPicPr>
        <p:blipFill>
          <a:blip r:embed="rId9"/>
          <a:stretch>
            <a:fillRect/>
          </a:stretch>
        </p:blipFill>
        <p:spPr>
          <a:xfrm>
            <a:off x="9144000" y="3019368"/>
            <a:ext cx="1895740" cy="819264"/>
          </a:xfrm>
          <a:prstGeom prst="rect">
            <a:avLst/>
          </a:prstGeom>
        </p:spPr>
      </p:pic>
      <p:pic>
        <p:nvPicPr>
          <p:cNvPr id="29" name="Afbeelding 28">
            <a:extLst>
              <a:ext uri="{FF2B5EF4-FFF2-40B4-BE49-F238E27FC236}">
                <a16:creationId xmlns:a16="http://schemas.microsoft.com/office/drawing/2014/main" id="{5A79E3FA-56D9-F8BB-7878-551A18294AE9}"/>
              </a:ext>
            </a:extLst>
          </p:cNvPr>
          <p:cNvPicPr>
            <a:picLocks noChangeAspect="1"/>
          </p:cNvPicPr>
          <p:nvPr/>
        </p:nvPicPr>
        <p:blipFill>
          <a:blip r:embed="rId10"/>
          <a:stretch>
            <a:fillRect/>
          </a:stretch>
        </p:blipFill>
        <p:spPr>
          <a:xfrm>
            <a:off x="6288105" y="4825292"/>
            <a:ext cx="1981043" cy="680158"/>
          </a:xfrm>
          <a:prstGeom prst="rect">
            <a:avLst/>
          </a:prstGeom>
        </p:spPr>
      </p:pic>
      <p:pic>
        <p:nvPicPr>
          <p:cNvPr id="31" name="Afbeelding 30">
            <a:extLst>
              <a:ext uri="{FF2B5EF4-FFF2-40B4-BE49-F238E27FC236}">
                <a16:creationId xmlns:a16="http://schemas.microsoft.com/office/drawing/2014/main" id="{FB492C3A-06C8-271D-7B7B-FCC50438DD21}"/>
              </a:ext>
            </a:extLst>
          </p:cNvPr>
          <p:cNvPicPr>
            <a:picLocks noChangeAspect="1"/>
          </p:cNvPicPr>
          <p:nvPr/>
        </p:nvPicPr>
        <p:blipFill>
          <a:blip r:embed="rId11"/>
          <a:stretch>
            <a:fillRect/>
          </a:stretch>
        </p:blipFill>
        <p:spPr>
          <a:xfrm>
            <a:off x="8415830" y="5353852"/>
            <a:ext cx="1923571" cy="1184542"/>
          </a:xfrm>
          <a:prstGeom prst="rect">
            <a:avLst/>
          </a:prstGeom>
        </p:spPr>
      </p:pic>
      <p:pic>
        <p:nvPicPr>
          <p:cNvPr id="33" name="Afbeelding 32">
            <a:extLst>
              <a:ext uri="{FF2B5EF4-FFF2-40B4-BE49-F238E27FC236}">
                <a16:creationId xmlns:a16="http://schemas.microsoft.com/office/drawing/2014/main" id="{49604C48-B5C7-EA2B-5EDF-81E1E53B30F3}"/>
              </a:ext>
            </a:extLst>
          </p:cNvPr>
          <p:cNvPicPr>
            <a:picLocks noChangeAspect="1"/>
          </p:cNvPicPr>
          <p:nvPr/>
        </p:nvPicPr>
        <p:blipFill>
          <a:blip r:embed="rId12"/>
          <a:stretch>
            <a:fillRect/>
          </a:stretch>
        </p:blipFill>
        <p:spPr>
          <a:xfrm>
            <a:off x="1861830" y="5086995"/>
            <a:ext cx="1739571" cy="942268"/>
          </a:xfrm>
          <a:prstGeom prst="rect">
            <a:avLst/>
          </a:prstGeom>
        </p:spPr>
      </p:pic>
      <p:pic>
        <p:nvPicPr>
          <p:cNvPr id="35" name="Afbeelding 34">
            <a:extLst>
              <a:ext uri="{FF2B5EF4-FFF2-40B4-BE49-F238E27FC236}">
                <a16:creationId xmlns:a16="http://schemas.microsoft.com/office/drawing/2014/main" id="{38DCAF75-9F5C-62EB-F3AF-ACF423884508}"/>
              </a:ext>
            </a:extLst>
          </p:cNvPr>
          <p:cNvPicPr>
            <a:picLocks noChangeAspect="1"/>
          </p:cNvPicPr>
          <p:nvPr/>
        </p:nvPicPr>
        <p:blipFill>
          <a:blip r:embed="rId13"/>
          <a:stretch>
            <a:fillRect/>
          </a:stretch>
        </p:blipFill>
        <p:spPr>
          <a:xfrm>
            <a:off x="3601401" y="5672584"/>
            <a:ext cx="2671835" cy="865810"/>
          </a:xfrm>
          <a:prstGeom prst="rect">
            <a:avLst/>
          </a:prstGeom>
        </p:spPr>
      </p:pic>
      <p:pic>
        <p:nvPicPr>
          <p:cNvPr id="37" name="Afbeelding 36">
            <a:extLst>
              <a:ext uri="{FF2B5EF4-FFF2-40B4-BE49-F238E27FC236}">
                <a16:creationId xmlns:a16="http://schemas.microsoft.com/office/drawing/2014/main" id="{111BB6AA-F41B-828B-CDBD-6808570AF2A3}"/>
              </a:ext>
            </a:extLst>
          </p:cNvPr>
          <p:cNvPicPr>
            <a:picLocks noChangeAspect="1"/>
          </p:cNvPicPr>
          <p:nvPr/>
        </p:nvPicPr>
        <p:blipFill>
          <a:blip r:embed="rId14"/>
          <a:stretch>
            <a:fillRect/>
          </a:stretch>
        </p:blipFill>
        <p:spPr>
          <a:xfrm>
            <a:off x="241134" y="5237820"/>
            <a:ext cx="1307749" cy="1200150"/>
          </a:xfrm>
          <a:prstGeom prst="rect">
            <a:avLst/>
          </a:prstGeom>
        </p:spPr>
      </p:pic>
    </p:spTree>
    <p:extLst>
      <p:ext uri="{BB962C8B-B14F-4D97-AF65-F5344CB8AC3E}">
        <p14:creationId xmlns:p14="http://schemas.microsoft.com/office/powerpoint/2010/main" val="159074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B17F1-BC19-793A-8E62-C14B1C478E1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5A82E5E-E921-2C73-78C1-F57DD8A7E7C4}"/>
              </a:ext>
            </a:extLst>
          </p:cNvPr>
          <p:cNvSpPr txBox="1">
            <a:spLocks noGrp="1"/>
          </p:cNvSpPr>
          <p:nvPr>
            <p:ph type="title"/>
          </p:nvPr>
        </p:nvSpPr>
        <p:spPr>
          <a:xfrm>
            <a:off x="929628" y="686943"/>
            <a:ext cx="4099572"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De hoofdrolspelers</a:t>
            </a:r>
            <a:endParaRPr lang="nl-BE" sz="3950" b="1" dirty="0">
              <a:latin typeface="Calibri"/>
              <a:cs typeface="Calibri"/>
            </a:endParaRPr>
          </a:p>
        </p:txBody>
      </p:sp>
      <p:pic>
        <p:nvPicPr>
          <p:cNvPr id="4" name="object 4">
            <a:extLst>
              <a:ext uri="{FF2B5EF4-FFF2-40B4-BE49-F238E27FC236}">
                <a16:creationId xmlns:a16="http://schemas.microsoft.com/office/drawing/2014/main" id="{A3E5A539-D376-0F45-39D3-4E12EF55CAD9}"/>
              </a:ext>
            </a:extLst>
          </p:cNvPr>
          <p:cNvPicPr/>
          <p:nvPr/>
        </p:nvPicPr>
        <p:blipFill>
          <a:blip r:embed="rId3" cstate="print"/>
          <a:stretch>
            <a:fillRect/>
          </a:stretch>
        </p:blipFill>
        <p:spPr>
          <a:xfrm>
            <a:off x="10677525" y="5505450"/>
            <a:ext cx="1200150" cy="1200150"/>
          </a:xfrm>
          <a:prstGeom prst="rect">
            <a:avLst/>
          </a:prstGeom>
        </p:spPr>
      </p:pic>
      <p:pic>
        <p:nvPicPr>
          <p:cNvPr id="5" name="Afbeelding 4" descr="Afbeelding met tekst, Lettertype, Graphics, logo&#10;&#10;Automatisch gegenereerde beschrijving">
            <a:extLst>
              <a:ext uri="{FF2B5EF4-FFF2-40B4-BE49-F238E27FC236}">
                <a16:creationId xmlns:a16="http://schemas.microsoft.com/office/drawing/2014/main" id="{3B56A391-2BA8-3BE0-D81D-006010071D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48" y="4062697"/>
            <a:ext cx="1496760" cy="516776"/>
          </a:xfrm>
          <a:prstGeom prst="rect">
            <a:avLst/>
          </a:prstGeom>
        </p:spPr>
      </p:pic>
      <p:pic>
        <p:nvPicPr>
          <p:cNvPr id="7" name="Afbeelding 6">
            <a:extLst>
              <a:ext uri="{FF2B5EF4-FFF2-40B4-BE49-F238E27FC236}">
                <a16:creationId xmlns:a16="http://schemas.microsoft.com/office/drawing/2014/main" id="{149FABC0-9878-CC5A-B3DE-2449064266DA}"/>
              </a:ext>
            </a:extLst>
          </p:cNvPr>
          <p:cNvPicPr>
            <a:picLocks noChangeAspect="1"/>
          </p:cNvPicPr>
          <p:nvPr/>
        </p:nvPicPr>
        <p:blipFill>
          <a:blip r:embed="rId5"/>
          <a:stretch>
            <a:fillRect/>
          </a:stretch>
        </p:blipFill>
        <p:spPr>
          <a:xfrm>
            <a:off x="1496760" y="3171599"/>
            <a:ext cx="1143750" cy="510224"/>
          </a:xfrm>
          <a:prstGeom prst="rect">
            <a:avLst/>
          </a:prstGeom>
        </p:spPr>
      </p:pic>
      <p:pic>
        <p:nvPicPr>
          <p:cNvPr id="8" name="Afbeelding 7" descr="Afbeelding met tekst, Lettertype, Graphics, logo&#10;&#10;Automatisch gegenereerde beschrijving">
            <a:extLst>
              <a:ext uri="{FF2B5EF4-FFF2-40B4-BE49-F238E27FC236}">
                <a16:creationId xmlns:a16="http://schemas.microsoft.com/office/drawing/2014/main" id="{C77A54B4-2591-4C4F-8BF3-3ACB0676C2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3326" y="4030249"/>
            <a:ext cx="1847910" cy="470731"/>
          </a:xfrm>
          <a:prstGeom prst="rect">
            <a:avLst/>
          </a:prstGeom>
        </p:spPr>
      </p:pic>
      <p:pic>
        <p:nvPicPr>
          <p:cNvPr id="9" name="Graphic 8">
            <a:extLst>
              <a:ext uri="{FF2B5EF4-FFF2-40B4-BE49-F238E27FC236}">
                <a16:creationId xmlns:a16="http://schemas.microsoft.com/office/drawing/2014/main" id="{E65D08AE-6CE4-4FD6-FBC4-3CA86D0D43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67306" y="3171599"/>
            <a:ext cx="1551081" cy="510224"/>
          </a:xfrm>
          <a:prstGeom prst="rect">
            <a:avLst/>
          </a:prstGeom>
        </p:spPr>
      </p:pic>
      <p:pic>
        <p:nvPicPr>
          <p:cNvPr id="10" name="Afbeelding 9" descr="Afbeelding met logo, Lettertype, tekst, Graphics&#10;&#10;Automatisch gegenereerde beschrijving">
            <a:extLst>
              <a:ext uri="{FF2B5EF4-FFF2-40B4-BE49-F238E27FC236}">
                <a16:creationId xmlns:a16="http://schemas.microsoft.com/office/drawing/2014/main" id="{CB97189D-64CD-7DDE-9F82-AFFEF711ED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9648" y="2811618"/>
            <a:ext cx="1490666" cy="1008006"/>
          </a:xfrm>
          <a:prstGeom prst="rect">
            <a:avLst/>
          </a:prstGeom>
        </p:spPr>
      </p:pic>
      <p:pic>
        <p:nvPicPr>
          <p:cNvPr id="11" name="Graphic 10">
            <a:extLst>
              <a:ext uri="{FF2B5EF4-FFF2-40B4-BE49-F238E27FC236}">
                <a16:creationId xmlns:a16="http://schemas.microsoft.com/office/drawing/2014/main" id="{719ED8C7-54A2-1406-8994-411A0ABDAB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80437" y="3171599"/>
            <a:ext cx="1636172" cy="477892"/>
          </a:xfrm>
          <a:prstGeom prst="rect">
            <a:avLst/>
          </a:prstGeom>
        </p:spPr>
      </p:pic>
      <p:pic>
        <p:nvPicPr>
          <p:cNvPr id="12" name="Graphic 11">
            <a:extLst>
              <a:ext uri="{FF2B5EF4-FFF2-40B4-BE49-F238E27FC236}">
                <a16:creationId xmlns:a16="http://schemas.microsoft.com/office/drawing/2014/main" id="{F4771C1C-9D1D-F019-E7E1-C435458FAAB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93051" y="3946704"/>
            <a:ext cx="2299676" cy="732640"/>
          </a:xfrm>
          <a:prstGeom prst="rect">
            <a:avLst/>
          </a:prstGeom>
        </p:spPr>
      </p:pic>
      <p:cxnSp>
        <p:nvCxnSpPr>
          <p:cNvPr id="6" name="Rechte verbindingslijn met pijl 5">
            <a:extLst>
              <a:ext uri="{FF2B5EF4-FFF2-40B4-BE49-F238E27FC236}">
                <a16:creationId xmlns:a16="http://schemas.microsoft.com/office/drawing/2014/main" id="{2A5B7088-A2F2-A720-ABA5-C019602D6487}"/>
              </a:ext>
            </a:extLst>
          </p:cNvPr>
          <p:cNvCxnSpPr>
            <a:cxnSpLocks/>
          </p:cNvCxnSpPr>
          <p:nvPr/>
        </p:nvCxnSpPr>
        <p:spPr>
          <a:xfrm>
            <a:off x="1162654" y="3889832"/>
            <a:ext cx="937662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785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3A96BA-9D20-1B6C-6A9C-8D66EB237CF2}"/>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99DC6BB7-4242-6847-A9B3-226FFE07ADC1}"/>
              </a:ext>
            </a:extLst>
          </p:cNvPr>
          <p:cNvPicPr/>
          <p:nvPr/>
        </p:nvPicPr>
        <p:blipFill>
          <a:blip r:embed="rId3" cstate="print"/>
          <a:stretch>
            <a:fillRect/>
          </a:stretch>
        </p:blipFill>
        <p:spPr>
          <a:xfrm>
            <a:off x="10677525" y="5505450"/>
            <a:ext cx="1200150" cy="1200150"/>
          </a:xfrm>
          <a:prstGeom prst="rect">
            <a:avLst/>
          </a:prstGeom>
        </p:spPr>
      </p:pic>
      <p:pic>
        <p:nvPicPr>
          <p:cNvPr id="6" name="Afbeelding 5" descr="Afbeelding met tekst, schermopname, Lettertype, diagram&#10;&#10;Automatisch gegenereerde beschrijving">
            <a:extLst>
              <a:ext uri="{FF2B5EF4-FFF2-40B4-BE49-F238E27FC236}">
                <a16:creationId xmlns:a16="http://schemas.microsoft.com/office/drawing/2014/main" id="{398431E3-3E93-CFF1-3207-4B71BE68E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3" y="0"/>
            <a:ext cx="12172207" cy="6858000"/>
          </a:xfrm>
          <a:prstGeom prst="rect">
            <a:avLst/>
          </a:prstGeom>
        </p:spPr>
      </p:pic>
    </p:spTree>
    <p:extLst>
      <p:ext uri="{BB962C8B-B14F-4D97-AF65-F5344CB8AC3E}">
        <p14:creationId xmlns:p14="http://schemas.microsoft.com/office/powerpoint/2010/main" val="347033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B1D9-42EA-6DEE-C5DB-E456A3CE3E8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B32889D-C6F2-535C-1182-B6AC8CD9C4BA}"/>
              </a:ext>
            </a:extLst>
          </p:cNvPr>
          <p:cNvSpPr txBox="1">
            <a:spLocks noGrp="1"/>
          </p:cNvSpPr>
          <p:nvPr>
            <p:ph type="title"/>
          </p:nvPr>
        </p:nvSpPr>
        <p:spPr>
          <a:xfrm>
            <a:off x="929628" y="686943"/>
            <a:ext cx="4099572" cy="589905"/>
          </a:xfrm>
          <a:prstGeom prst="rect">
            <a:avLst/>
          </a:prstGeom>
          <a:solidFill>
            <a:srgbClr val="DFB7F5"/>
          </a:solidFill>
        </p:spPr>
        <p:txBody>
          <a:bodyPr vert="horz" wrap="square" lIns="0" tIns="0" rIns="0" bIns="0" rtlCol="0">
            <a:spAutoFit/>
          </a:bodyPr>
          <a:lstStyle/>
          <a:p>
            <a:pPr marL="635">
              <a:lnSpc>
                <a:spcPts val="4630"/>
              </a:lnSpc>
            </a:pPr>
            <a:r>
              <a:rPr lang="nl-BE" sz="3950" b="1" dirty="0"/>
              <a:t>De hoofdrolspelers</a:t>
            </a:r>
            <a:endParaRPr lang="nl-BE" sz="3950" b="1" dirty="0">
              <a:latin typeface="Calibri"/>
              <a:cs typeface="Calibri"/>
            </a:endParaRPr>
          </a:p>
        </p:txBody>
      </p:sp>
      <p:pic>
        <p:nvPicPr>
          <p:cNvPr id="4" name="object 4">
            <a:extLst>
              <a:ext uri="{FF2B5EF4-FFF2-40B4-BE49-F238E27FC236}">
                <a16:creationId xmlns:a16="http://schemas.microsoft.com/office/drawing/2014/main" id="{4999634C-EE21-08B6-3E0F-1DF20DBD1E52}"/>
              </a:ext>
            </a:extLst>
          </p:cNvPr>
          <p:cNvPicPr/>
          <p:nvPr/>
        </p:nvPicPr>
        <p:blipFill>
          <a:blip r:embed="rId3" cstate="print"/>
          <a:stretch>
            <a:fillRect/>
          </a:stretch>
        </p:blipFill>
        <p:spPr>
          <a:xfrm>
            <a:off x="10677525" y="5505450"/>
            <a:ext cx="1200150" cy="1200150"/>
          </a:xfrm>
          <a:prstGeom prst="rect">
            <a:avLst/>
          </a:prstGeom>
        </p:spPr>
      </p:pic>
      <p:pic>
        <p:nvPicPr>
          <p:cNvPr id="5" name="Afbeelding 4" descr="Afbeelding met tekst, Lettertype, Graphics, logo&#10;&#10;Automatisch gegenereerde beschrijving">
            <a:extLst>
              <a:ext uri="{FF2B5EF4-FFF2-40B4-BE49-F238E27FC236}">
                <a16:creationId xmlns:a16="http://schemas.microsoft.com/office/drawing/2014/main" id="{2CE88A17-9E97-B5A2-1A36-D381E64F3A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48" y="4062697"/>
            <a:ext cx="1496760" cy="516776"/>
          </a:xfrm>
          <a:prstGeom prst="rect">
            <a:avLst/>
          </a:prstGeom>
        </p:spPr>
      </p:pic>
      <p:pic>
        <p:nvPicPr>
          <p:cNvPr id="7" name="Afbeelding 6">
            <a:extLst>
              <a:ext uri="{FF2B5EF4-FFF2-40B4-BE49-F238E27FC236}">
                <a16:creationId xmlns:a16="http://schemas.microsoft.com/office/drawing/2014/main" id="{5D1D79D8-985E-DB4E-2E3D-81866C26AC2F}"/>
              </a:ext>
            </a:extLst>
          </p:cNvPr>
          <p:cNvPicPr>
            <a:picLocks noChangeAspect="1"/>
          </p:cNvPicPr>
          <p:nvPr/>
        </p:nvPicPr>
        <p:blipFill>
          <a:blip r:embed="rId5"/>
          <a:stretch>
            <a:fillRect/>
          </a:stretch>
        </p:blipFill>
        <p:spPr>
          <a:xfrm>
            <a:off x="1496760" y="3171599"/>
            <a:ext cx="1143750" cy="510224"/>
          </a:xfrm>
          <a:prstGeom prst="rect">
            <a:avLst/>
          </a:prstGeom>
        </p:spPr>
      </p:pic>
      <p:pic>
        <p:nvPicPr>
          <p:cNvPr id="8" name="Afbeelding 7" descr="Afbeelding met tekst, Lettertype, Graphics, logo&#10;&#10;Automatisch gegenereerde beschrijving">
            <a:extLst>
              <a:ext uri="{FF2B5EF4-FFF2-40B4-BE49-F238E27FC236}">
                <a16:creationId xmlns:a16="http://schemas.microsoft.com/office/drawing/2014/main" id="{84B4DE05-4CE5-D729-ED02-B952D00A49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3326" y="4030249"/>
            <a:ext cx="1847910" cy="470731"/>
          </a:xfrm>
          <a:prstGeom prst="rect">
            <a:avLst/>
          </a:prstGeom>
        </p:spPr>
      </p:pic>
      <p:pic>
        <p:nvPicPr>
          <p:cNvPr id="9" name="Graphic 8">
            <a:extLst>
              <a:ext uri="{FF2B5EF4-FFF2-40B4-BE49-F238E27FC236}">
                <a16:creationId xmlns:a16="http://schemas.microsoft.com/office/drawing/2014/main" id="{FD66B260-31C9-2680-97F5-F02C1054B2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67306" y="3171599"/>
            <a:ext cx="1551081" cy="510224"/>
          </a:xfrm>
          <a:prstGeom prst="rect">
            <a:avLst/>
          </a:prstGeom>
        </p:spPr>
      </p:pic>
      <p:pic>
        <p:nvPicPr>
          <p:cNvPr id="10" name="Afbeelding 9" descr="Afbeelding met logo, Lettertype, tekst, Graphics&#10;&#10;Automatisch gegenereerde beschrijving">
            <a:extLst>
              <a:ext uri="{FF2B5EF4-FFF2-40B4-BE49-F238E27FC236}">
                <a16:creationId xmlns:a16="http://schemas.microsoft.com/office/drawing/2014/main" id="{3E9F92CB-624F-085E-04A5-2DCE0DEBC5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9648" y="2811618"/>
            <a:ext cx="1490666" cy="1008006"/>
          </a:xfrm>
          <a:prstGeom prst="rect">
            <a:avLst/>
          </a:prstGeom>
        </p:spPr>
      </p:pic>
      <p:pic>
        <p:nvPicPr>
          <p:cNvPr id="11" name="Graphic 10">
            <a:extLst>
              <a:ext uri="{FF2B5EF4-FFF2-40B4-BE49-F238E27FC236}">
                <a16:creationId xmlns:a16="http://schemas.microsoft.com/office/drawing/2014/main" id="{E7D9E483-805D-C728-6991-21C0B26748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80437" y="3171599"/>
            <a:ext cx="1636172" cy="477892"/>
          </a:xfrm>
          <a:prstGeom prst="rect">
            <a:avLst/>
          </a:prstGeom>
        </p:spPr>
      </p:pic>
      <p:pic>
        <p:nvPicPr>
          <p:cNvPr id="12" name="Graphic 11">
            <a:extLst>
              <a:ext uri="{FF2B5EF4-FFF2-40B4-BE49-F238E27FC236}">
                <a16:creationId xmlns:a16="http://schemas.microsoft.com/office/drawing/2014/main" id="{FFB56B84-D1A0-C74C-99E9-90C5D9213B2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93051" y="3946704"/>
            <a:ext cx="2299676" cy="732640"/>
          </a:xfrm>
          <a:prstGeom prst="rect">
            <a:avLst/>
          </a:prstGeom>
        </p:spPr>
      </p:pic>
      <p:cxnSp>
        <p:nvCxnSpPr>
          <p:cNvPr id="6" name="Rechte verbindingslijn met pijl 5">
            <a:extLst>
              <a:ext uri="{FF2B5EF4-FFF2-40B4-BE49-F238E27FC236}">
                <a16:creationId xmlns:a16="http://schemas.microsoft.com/office/drawing/2014/main" id="{576AA474-C06E-A541-0246-8CC268D45CC2}"/>
              </a:ext>
            </a:extLst>
          </p:cNvPr>
          <p:cNvCxnSpPr>
            <a:cxnSpLocks/>
          </p:cNvCxnSpPr>
          <p:nvPr/>
        </p:nvCxnSpPr>
        <p:spPr>
          <a:xfrm>
            <a:off x="1162654" y="3889832"/>
            <a:ext cx="937662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5015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5465</TotalTime>
  <Words>7039</Words>
  <Application>Microsoft Office PowerPoint</Application>
  <PresentationFormat>Breedbeeld</PresentationFormat>
  <Paragraphs>579</Paragraphs>
  <Slides>59</Slides>
  <Notes>59</Notes>
  <HiddenSlides>0</HiddenSlides>
  <MMClips>0</MMClips>
  <ScaleCrop>false</ScaleCrop>
  <HeadingPairs>
    <vt:vector size="6" baseType="variant">
      <vt:variant>
        <vt:lpstr>Gebruikte lettertypen</vt:lpstr>
      </vt:variant>
      <vt:variant>
        <vt:i4>20</vt:i4>
      </vt:variant>
      <vt:variant>
        <vt:lpstr>Thema</vt:lpstr>
      </vt:variant>
      <vt:variant>
        <vt:i4>1</vt:i4>
      </vt:variant>
      <vt:variant>
        <vt:lpstr>Diatitels</vt:lpstr>
      </vt:variant>
      <vt:variant>
        <vt:i4>59</vt:i4>
      </vt:variant>
    </vt:vector>
  </HeadingPairs>
  <TitlesOfParts>
    <vt:vector size="80" baseType="lpstr">
      <vt:lpstr>AmpleSoftRegular</vt:lpstr>
      <vt:lpstr>Arial</vt:lpstr>
      <vt:lpstr>Arial MT</vt:lpstr>
      <vt:lpstr>Arnhem</vt:lpstr>
      <vt:lpstr>Calibri</vt:lpstr>
      <vt:lpstr>CircularStd</vt:lpstr>
      <vt:lpstr>Futura PT</vt:lpstr>
      <vt:lpstr>Google Sans</vt:lpstr>
      <vt:lpstr>Helvetica</vt:lpstr>
      <vt:lpstr>Lato</vt:lpstr>
      <vt:lpstr>Manrope</vt:lpstr>
      <vt:lpstr>Museo Sans</vt:lpstr>
      <vt:lpstr>Open Sans</vt:lpstr>
      <vt:lpstr>Publico Text</vt:lpstr>
      <vt:lpstr>Segoe UI</vt:lpstr>
      <vt:lpstr>Source Sans Pro</vt:lpstr>
      <vt:lpstr>Stag</vt:lpstr>
      <vt:lpstr>Symbol</vt:lpstr>
      <vt:lpstr>Times New Roman</vt:lpstr>
      <vt:lpstr>Wingdings</vt:lpstr>
      <vt:lpstr>Office Theme</vt:lpstr>
      <vt:lpstr>PowerPoint-presentatie</vt:lpstr>
      <vt:lpstr>PowerPoint-presentatie</vt:lpstr>
      <vt:lpstr>PowerPoint-presentatie</vt:lpstr>
      <vt:lpstr>PowerPoint-presentatie</vt:lpstr>
      <vt:lpstr>Focus vandaag</vt:lpstr>
      <vt:lpstr>De lokale realiteit…</vt:lpstr>
      <vt:lpstr>De hoofdrolspelers</vt:lpstr>
      <vt:lpstr>PowerPoint-presentatie</vt:lpstr>
      <vt:lpstr>De hoofdrolspelers</vt:lpstr>
      <vt:lpstr>Inleidend groepsgesprek [Oefening 1]</vt:lpstr>
      <vt:lpstr>Politieke partijen?</vt:lpstr>
      <vt:lpstr>Onze eigen partij [Oefening 2]</vt:lpstr>
      <vt:lpstr>Het politieke spectrum </vt:lpstr>
      <vt:lpstr>PowerPoint-presentatie</vt:lpstr>
      <vt:lpstr>Links? </vt:lpstr>
      <vt:lpstr>PowerPoint-presentatie</vt:lpstr>
      <vt:lpstr>Rechts?  </vt:lpstr>
      <vt:lpstr>PowerPoint-presentatie</vt:lpstr>
      <vt:lpstr>Links of rechts? [Oefening 3]</vt:lpstr>
      <vt:lpstr>Het politieke spectrum </vt:lpstr>
      <vt:lpstr>De stokpaardjes van de partijen [Oefening 4]</vt:lpstr>
      <vt:lpstr>De stokpaardjes van de partijen [Oefening 4]</vt:lpstr>
      <vt:lpstr>De stokpaardjes van de partijen [Oefening 4]</vt:lpstr>
      <vt:lpstr>PowerPoint-presentatie</vt:lpstr>
      <vt:lpstr>De stokpaardjes van de partijen [Oefening 4]</vt:lpstr>
      <vt:lpstr>De stokpaardjes van de partijen [Oefening 4]</vt:lpstr>
      <vt:lpstr>PowerPoint-presentatie</vt:lpstr>
      <vt:lpstr>De stokpaardjes van de partijen [Oefening 4]</vt:lpstr>
      <vt:lpstr>De stokpaardjes van de partijen [Oefening 4]</vt:lpstr>
      <vt:lpstr>PowerPoint-presentatie</vt:lpstr>
      <vt:lpstr>De stokpaardjes van de partijen [Oefening 4]</vt:lpstr>
      <vt:lpstr>De stokpaardjes van de partijen [Oefening 4]</vt:lpstr>
      <vt:lpstr>PowerPoint-presentatie</vt:lpstr>
      <vt:lpstr>De stokpaardjes van de partijen [Oefening 4]</vt:lpstr>
      <vt:lpstr>De stokpaardjes van de partijen [Oefening 4]</vt:lpstr>
      <vt:lpstr>Open VLD: Open Vlaamse Liberalen en Democraten</vt:lpstr>
      <vt:lpstr>De stokpaardjes van de partijen [Oefening 4]</vt:lpstr>
      <vt:lpstr>De stokpaardjes van de partijen [Oefening 4]</vt:lpstr>
      <vt:lpstr>N-VA: Nieuw-Vlaamse Alliantie</vt:lpstr>
      <vt:lpstr>De stokpaardjes van de partijen [Oefening 4]</vt:lpstr>
      <vt:lpstr>De stokpaardjes van de partijen [Oefening 4]</vt:lpstr>
      <vt:lpstr>PowerPoint-presentatie</vt:lpstr>
      <vt:lpstr>Het politieke spectrum </vt:lpstr>
      <vt:lpstr>Hoe vind ik MIJN weg tussen al die partijen? </vt:lpstr>
      <vt:lpstr>Stem eens een wetsvoorstel [Oefening 5]</vt:lpstr>
      <vt:lpstr>Stem eens een wetsvoorstel… [Oefening 5]</vt:lpstr>
      <vt:lpstr>Stem eens een wetsvoorstel… [Oefening 5]</vt:lpstr>
      <vt:lpstr>Stem eens een wetsvoorstel… [Oefening 5]</vt:lpstr>
      <vt:lpstr>Stem eens een wetsvoorstel… [Oefening 5]</vt:lpstr>
      <vt:lpstr>Stem eens een wetsvoorstel… [Oefening 5]</vt:lpstr>
      <vt:lpstr>Stem eens een wetsvoorstel… [Oefening 5]</vt:lpstr>
      <vt:lpstr>Stem eens een wetsvoorstel… [Oefening 5]</vt:lpstr>
      <vt:lpstr>Stem eens een wetsvoorstel… [Oefening 5]</vt:lpstr>
      <vt:lpstr>Stem eens een wetsvoorstel… [Oefening 5]</vt:lpstr>
      <vt:lpstr>Stem eens een wetsvoorstel… [Oefening 5]</vt:lpstr>
      <vt:lpstr>Afsluitend groepsgesprek [Oefening 6]</vt:lpstr>
      <vt:lpstr>Dieper duiken? Verkiezingsprogramma’s</vt:lpstr>
      <vt:lpstr>Dieper duiken? Toolboxen en bronnen </vt:lpstr>
      <vt:lpstr>Dieper duiken? Tools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Eef Jonkers</dc:creator>
  <cp:lastModifiedBy>Eef Jonkers</cp:lastModifiedBy>
  <cp:revision>13</cp:revision>
  <dcterms:created xsi:type="dcterms:W3CDTF">2024-04-03T07:35:36Z</dcterms:created>
  <dcterms:modified xsi:type="dcterms:W3CDTF">2024-04-29T11:24:17Z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2024-01-16T00:00:00Z</vt:filetime>
  </property>
  <property fmtid="{D5CDD505-2E9C-101B-9397-08002B2CF9AE}" pid="3" name="LastSaved">
    <vt:filetime>2024-04-03T00:00:00Z</vt:filetime>
  </property>
</Properties>
</file>