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57" r:id="rId4"/>
    <p:sldId id="268" r:id="rId5"/>
    <p:sldId id="277" r:id="rId6"/>
    <p:sldId id="278" r:id="rId7"/>
    <p:sldId id="270" r:id="rId8"/>
    <p:sldId id="272" r:id="rId9"/>
    <p:sldId id="271" r:id="rId10"/>
    <p:sldId id="27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5">
          <p15:clr>
            <a:srgbClr val="A4A3A4"/>
          </p15:clr>
        </p15:guide>
        <p15:guide id="2" orient="horz" pos="3072">
          <p15:clr>
            <a:srgbClr val="A4A3A4"/>
          </p15:clr>
        </p15:guide>
        <p15:guide id="3" orient="horz" pos="2747">
          <p15:clr>
            <a:srgbClr val="A4A3A4"/>
          </p15:clr>
        </p15:guide>
        <p15:guide id="4" orient="horz" pos="811">
          <p15:clr>
            <a:srgbClr val="A4A3A4"/>
          </p15:clr>
        </p15:guide>
        <p15:guide id="5" pos="408">
          <p15:clr>
            <a:srgbClr val="A4A3A4"/>
          </p15:clr>
        </p15:guide>
        <p15:guide id="6" pos="53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84350"/>
    <a:srgbClr val="005D76"/>
    <a:srgbClr val="388CB6"/>
    <a:srgbClr val="3E5C6C"/>
    <a:srgbClr val="F3F7F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591" autoAdjust="0"/>
  </p:normalViewPr>
  <p:slideViewPr>
    <p:cSldViewPr snapToObjects="1">
      <p:cViewPr varScale="1">
        <p:scale>
          <a:sx n="110" d="100"/>
          <a:sy n="110" d="100"/>
        </p:scale>
        <p:origin x="114" y="486"/>
      </p:cViewPr>
      <p:guideLst>
        <p:guide orient="horz" pos="505"/>
        <p:guide orient="horz" pos="3072"/>
        <p:guide orient="horz" pos="2747"/>
        <p:guide orient="horz" pos="811"/>
        <p:guide pos="408"/>
        <p:guide pos="5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FA8BC-43F6-440A-AC98-7CEED0F57E2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AC98D05-6D2C-46E8-99F5-BD04BC3DE96E}">
      <dgm:prSet phldrT="[Tekst]"/>
      <dgm:spPr/>
      <dgm:t>
        <a:bodyPr/>
        <a:lstStyle/>
        <a:p>
          <a:r>
            <a:rPr lang="nl-BE" dirty="0"/>
            <a:t>Definitief ontwerp</a:t>
          </a:r>
        </a:p>
      </dgm:t>
    </dgm:pt>
    <dgm:pt modelId="{0C05BC5B-992B-4BE7-8845-7C281EF9FAF0}" type="parTrans" cxnId="{2588343E-0E32-4723-A786-F38903D10F09}">
      <dgm:prSet/>
      <dgm:spPr/>
      <dgm:t>
        <a:bodyPr/>
        <a:lstStyle/>
        <a:p>
          <a:endParaRPr lang="nl-BE"/>
        </a:p>
      </dgm:t>
    </dgm:pt>
    <dgm:pt modelId="{8CD35ECE-F837-4522-AD44-A7CAB4278DFE}" type="sibTrans" cxnId="{2588343E-0E32-4723-A786-F38903D10F09}">
      <dgm:prSet/>
      <dgm:spPr/>
      <dgm:t>
        <a:bodyPr/>
        <a:lstStyle/>
        <a:p>
          <a:endParaRPr lang="nl-BE"/>
        </a:p>
      </dgm:t>
    </dgm:pt>
    <dgm:pt modelId="{423FC3A6-F472-4AF5-9B50-9A841FFC599B}">
      <dgm:prSet phldrT="[Tekst]"/>
      <dgm:spPr/>
      <dgm:t>
        <a:bodyPr/>
        <a:lstStyle/>
        <a:p>
          <a:r>
            <a:rPr lang="nl-BE" dirty="0"/>
            <a:t>Aanbesteding</a:t>
          </a:r>
        </a:p>
      </dgm:t>
    </dgm:pt>
    <dgm:pt modelId="{424B7CE1-E2F5-46CC-B091-D67201635F07}" type="parTrans" cxnId="{DC934F79-22C4-4638-94B4-BB5882F1C4BE}">
      <dgm:prSet/>
      <dgm:spPr/>
      <dgm:t>
        <a:bodyPr/>
        <a:lstStyle/>
        <a:p>
          <a:endParaRPr lang="nl-BE"/>
        </a:p>
      </dgm:t>
    </dgm:pt>
    <dgm:pt modelId="{226D5301-AC39-43A7-BBC2-C0342AA230D4}" type="sibTrans" cxnId="{DC934F79-22C4-4638-94B4-BB5882F1C4BE}">
      <dgm:prSet/>
      <dgm:spPr/>
      <dgm:t>
        <a:bodyPr/>
        <a:lstStyle/>
        <a:p>
          <a:endParaRPr lang="nl-BE"/>
        </a:p>
      </dgm:t>
    </dgm:pt>
    <dgm:pt modelId="{703F8705-8B02-45A1-91D7-D2F2E02893BA}">
      <dgm:prSet phldrT="[Tekst]"/>
      <dgm:spPr/>
      <dgm:t>
        <a:bodyPr/>
        <a:lstStyle/>
        <a:p>
          <a:r>
            <a:rPr lang="nl-BE" dirty="0"/>
            <a:t>Uitvoering</a:t>
          </a:r>
        </a:p>
      </dgm:t>
    </dgm:pt>
    <dgm:pt modelId="{D9296593-D035-4950-9D02-C0BF2EBAC1EC}" type="parTrans" cxnId="{3F7F6CEA-07DF-430A-A30E-980337B13977}">
      <dgm:prSet/>
      <dgm:spPr/>
      <dgm:t>
        <a:bodyPr/>
        <a:lstStyle/>
        <a:p>
          <a:endParaRPr lang="nl-BE"/>
        </a:p>
      </dgm:t>
    </dgm:pt>
    <dgm:pt modelId="{7C1AA7B0-6B58-4D2D-A524-430F66E5644C}" type="sibTrans" cxnId="{3F7F6CEA-07DF-430A-A30E-980337B13977}">
      <dgm:prSet/>
      <dgm:spPr/>
      <dgm:t>
        <a:bodyPr/>
        <a:lstStyle/>
        <a:p>
          <a:endParaRPr lang="nl-BE"/>
        </a:p>
      </dgm:t>
    </dgm:pt>
    <dgm:pt modelId="{F6C7C60F-2A36-49F5-A382-E9262C2B5E44}" type="pres">
      <dgm:prSet presAssocID="{4F3FA8BC-43F6-440A-AC98-7CEED0F57E2C}" presName="Name0" presStyleCnt="0">
        <dgm:presLayoutVars>
          <dgm:dir/>
          <dgm:animLvl val="lvl"/>
          <dgm:resizeHandles val="exact"/>
        </dgm:presLayoutVars>
      </dgm:prSet>
      <dgm:spPr/>
    </dgm:pt>
    <dgm:pt modelId="{E8B616EF-5A62-417E-8CD5-AF431ECB0E50}" type="pres">
      <dgm:prSet presAssocID="{8AC98D05-6D2C-46E8-99F5-BD04BC3DE96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E8A056B-602A-4388-BF8C-8C860D6A6105}" type="pres">
      <dgm:prSet presAssocID="{8CD35ECE-F837-4522-AD44-A7CAB4278DFE}" presName="parTxOnlySpace" presStyleCnt="0"/>
      <dgm:spPr/>
    </dgm:pt>
    <dgm:pt modelId="{D7921D65-41B1-4018-9E38-C161418FC0EE}" type="pres">
      <dgm:prSet presAssocID="{423FC3A6-F472-4AF5-9B50-9A841FFC599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1B717F5-807E-466A-8E8E-EBBC578AB2B1}" type="pres">
      <dgm:prSet presAssocID="{226D5301-AC39-43A7-BBC2-C0342AA230D4}" presName="parTxOnlySpace" presStyleCnt="0"/>
      <dgm:spPr/>
    </dgm:pt>
    <dgm:pt modelId="{ADEC70A4-F36C-41B3-ADCF-26A80AC5EB6A}" type="pres">
      <dgm:prSet presAssocID="{703F8705-8B02-45A1-91D7-D2F2E02893B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4092F27-B888-4E06-8D16-9FCF25A95BBF}" type="presOf" srcId="{4F3FA8BC-43F6-440A-AC98-7CEED0F57E2C}" destId="{F6C7C60F-2A36-49F5-A382-E9262C2B5E44}" srcOrd="0" destOrd="0" presId="urn:microsoft.com/office/officeart/2005/8/layout/chevron1"/>
    <dgm:cxn modelId="{2588343E-0E32-4723-A786-F38903D10F09}" srcId="{4F3FA8BC-43F6-440A-AC98-7CEED0F57E2C}" destId="{8AC98D05-6D2C-46E8-99F5-BD04BC3DE96E}" srcOrd="0" destOrd="0" parTransId="{0C05BC5B-992B-4BE7-8845-7C281EF9FAF0}" sibTransId="{8CD35ECE-F837-4522-AD44-A7CAB4278DFE}"/>
    <dgm:cxn modelId="{D04B336A-8353-40E6-B264-42740BD9E4CE}" type="presOf" srcId="{703F8705-8B02-45A1-91D7-D2F2E02893BA}" destId="{ADEC70A4-F36C-41B3-ADCF-26A80AC5EB6A}" srcOrd="0" destOrd="0" presId="urn:microsoft.com/office/officeart/2005/8/layout/chevron1"/>
    <dgm:cxn modelId="{DC934F79-22C4-4638-94B4-BB5882F1C4BE}" srcId="{4F3FA8BC-43F6-440A-AC98-7CEED0F57E2C}" destId="{423FC3A6-F472-4AF5-9B50-9A841FFC599B}" srcOrd="1" destOrd="0" parTransId="{424B7CE1-E2F5-46CC-B091-D67201635F07}" sibTransId="{226D5301-AC39-43A7-BBC2-C0342AA230D4}"/>
    <dgm:cxn modelId="{BC7D2EA3-3E0D-4D5B-B5B5-3C81D6FF5371}" type="presOf" srcId="{423FC3A6-F472-4AF5-9B50-9A841FFC599B}" destId="{D7921D65-41B1-4018-9E38-C161418FC0EE}" srcOrd="0" destOrd="0" presId="urn:microsoft.com/office/officeart/2005/8/layout/chevron1"/>
    <dgm:cxn modelId="{26979ECB-3423-4A9E-B2AD-D0F3087EB8C2}" type="presOf" srcId="{8AC98D05-6D2C-46E8-99F5-BD04BC3DE96E}" destId="{E8B616EF-5A62-417E-8CD5-AF431ECB0E50}" srcOrd="0" destOrd="0" presId="urn:microsoft.com/office/officeart/2005/8/layout/chevron1"/>
    <dgm:cxn modelId="{3F7F6CEA-07DF-430A-A30E-980337B13977}" srcId="{4F3FA8BC-43F6-440A-AC98-7CEED0F57E2C}" destId="{703F8705-8B02-45A1-91D7-D2F2E02893BA}" srcOrd="2" destOrd="0" parTransId="{D9296593-D035-4950-9D02-C0BF2EBAC1EC}" sibTransId="{7C1AA7B0-6B58-4D2D-A524-430F66E5644C}"/>
    <dgm:cxn modelId="{638AD7DE-AB8C-4B53-9F92-EF169B8B19C8}" type="presParOf" srcId="{F6C7C60F-2A36-49F5-A382-E9262C2B5E44}" destId="{E8B616EF-5A62-417E-8CD5-AF431ECB0E50}" srcOrd="0" destOrd="0" presId="urn:microsoft.com/office/officeart/2005/8/layout/chevron1"/>
    <dgm:cxn modelId="{60442172-39BC-4912-A410-9D47AD42478C}" type="presParOf" srcId="{F6C7C60F-2A36-49F5-A382-E9262C2B5E44}" destId="{9E8A056B-602A-4388-BF8C-8C860D6A6105}" srcOrd="1" destOrd="0" presId="urn:microsoft.com/office/officeart/2005/8/layout/chevron1"/>
    <dgm:cxn modelId="{D8FE0DDD-B7BA-4C87-903E-E56F86C16BED}" type="presParOf" srcId="{F6C7C60F-2A36-49F5-A382-E9262C2B5E44}" destId="{D7921D65-41B1-4018-9E38-C161418FC0EE}" srcOrd="2" destOrd="0" presId="urn:microsoft.com/office/officeart/2005/8/layout/chevron1"/>
    <dgm:cxn modelId="{D3E200A4-4FB9-4C43-A183-C91F3D079C33}" type="presParOf" srcId="{F6C7C60F-2A36-49F5-A382-E9262C2B5E44}" destId="{91B717F5-807E-466A-8E8E-EBBC578AB2B1}" srcOrd="3" destOrd="0" presId="urn:microsoft.com/office/officeart/2005/8/layout/chevron1"/>
    <dgm:cxn modelId="{8B1B50CC-9113-431E-8B5C-C25900D84F65}" type="presParOf" srcId="{F6C7C60F-2A36-49F5-A382-E9262C2B5E44}" destId="{ADEC70A4-F36C-41B3-ADCF-26A80AC5EB6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616EF-5A62-417E-8CD5-AF431ECB0E50}">
      <dsp:nvSpPr>
        <dsp:cNvPr id="0" name=""/>
        <dsp:cNvSpPr/>
      </dsp:nvSpPr>
      <dsp:spPr>
        <a:xfrm>
          <a:off x="1525" y="1364280"/>
          <a:ext cx="1858995" cy="7435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Definitief ontwerp</a:t>
          </a:r>
        </a:p>
      </dsp:txBody>
      <dsp:txXfrm>
        <a:off x="373324" y="1364280"/>
        <a:ext cx="1115397" cy="743598"/>
      </dsp:txXfrm>
    </dsp:sp>
    <dsp:sp modelId="{D7921D65-41B1-4018-9E38-C161418FC0EE}">
      <dsp:nvSpPr>
        <dsp:cNvPr id="0" name=""/>
        <dsp:cNvSpPr/>
      </dsp:nvSpPr>
      <dsp:spPr>
        <a:xfrm>
          <a:off x="1674622" y="1364280"/>
          <a:ext cx="1858995" cy="7435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Aanbesteding</a:t>
          </a:r>
        </a:p>
      </dsp:txBody>
      <dsp:txXfrm>
        <a:off x="2046421" y="1364280"/>
        <a:ext cx="1115397" cy="743598"/>
      </dsp:txXfrm>
    </dsp:sp>
    <dsp:sp modelId="{ADEC70A4-F36C-41B3-ADCF-26A80AC5EB6A}">
      <dsp:nvSpPr>
        <dsp:cNvPr id="0" name=""/>
        <dsp:cNvSpPr/>
      </dsp:nvSpPr>
      <dsp:spPr>
        <a:xfrm>
          <a:off x="3347718" y="1364280"/>
          <a:ext cx="1858995" cy="7435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Uitvoering</a:t>
          </a:r>
        </a:p>
      </dsp:txBody>
      <dsp:txXfrm>
        <a:off x="3719517" y="1364280"/>
        <a:ext cx="1115397" cy="743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507DF-2202-4BA8-BDB6-4A94C4E1249F}" type="datetimeFigureOut">
              <a:rPr lang="en-GB" smtClean="0"/>
              <a:pPr/>
              <a:t>15/02/2021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BE544-F562-4C35-A9FD-B90A56CB17E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831F-9B2E-456E-A65A-E6850032F803}" type="datetimeFigureOut">
              <a:rPr lang="nl-NL" smtClean="0"/>
              <a:pPr/>
              <a:t>15-2-2021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CCD01-D426-423B-AF6B-42A66387078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F3F7FC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681" y="3182008"/>
            <a:ext cx="6518207" cy="790380"/>
          </a:xfrm>
        </p:spPr>
        <p:txBody>
          <a:bodyPr wrap="square" lIns="0" tIns="0" rIns="0" bIns="0" anchor="b" anchorCtr="0">
            <a:noAutofit/>
          </a:bodyPr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600" b="0" kern="3000" spc="0" normalizeH="0" baseline="0">
                <a:solidFill>
                  <a:schemeClr val="bg1"/>
                </a:solidFill>
                <a:latin typeface="Segoe UI Light" pitchFamily="34" charset="0"/>
                <a:ea typeface="Ebrima" pitchFamily="2" charset="0"/>
                <a:cs typeface="Ebrim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1979677" y="3972388"/>
            <a:ext cx="6518209" cy="388475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3F7FC"/>
                </a:solidFill>
              </a:defRPr>
            </a:lvl2pPr>
            <a:lvl3pPr>
              <a:defRPr>
                <a:solidFill>
                  <a:srgbClr val="F3F7FC"/>
                </a:solidFill>
              </a:defRPr>
            </a:lvl3pPr>
            <a:lvl4pPr>
              <a:defRPr>
                <a:solidFill>
                  <a:srgbClr val="F3F7FC"/>
                </a:solidFill>
              </a:defRPr>
            </a:lvl4pPr>
            <a:lvl5pPr>
              <a:defRPr>
                <a:solidFill>
                  <a:srgbClr val="F3F7FC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21"/>
          <p:cNvSpPr>
            <a:spLocks noGrp="1"/>
          </p:cNvSpPr>
          <p:nvPr>
            <p:ph type="body" sz="quarter" idx="12"/>
          </p:nvPr>
        </p:nvSpPr>
        <p:spPr>
          <a:xfrm>
            <a:off x="1979677" y="4360863"/>
            <a:ext cx="6518209" cy="20914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3F7FC"/>
                </a:solidFill>
              </a:defRPr>
            </a:lvl2pPr>
            <a:lvl3pPr>
              <a:defRPr>
                <a:solidFill>
                  <a:srgbClr val="F3F7FC"/>
                </a:solidFill>
              </a:defRPr>
            </a:lvl3pPr>
            <a:lvl4pPr>
              <a:defRPr>
                <a:solidFill>
                  <a:srgbClr val="F3F7FC"/>
                </a:solidFill>
              </a:defRPr>
            </a:lvl4pPr>
            <a:lvl5pPr>
              <a:defRPr>
                <a:solidFill>
                  <a:srgbClr val="F3F7FC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4362052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title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7701" y="3985260"/>
            <a:ext cx="7850188" cy="42862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2200"/>
              </a:lnSpc>
              <a:defRPr sz="2200" b="0" kern="15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34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3506264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3639481" y="801688"/>
            <a:ext cx="2531123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303821" y="801688"/>
            <a:ext cx="2840179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0" y="2866970"/>
            <a:ext cx="2818600" cy="2009829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9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2951800" y="2866970"/>
            <a:ext cx="3755280" cy="2009830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840280" y="2866970"/>
            <a:ext cx="2303720" cy="2009829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29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media 5"/>
          <p:cNvSpPr>
            <a:spLocks noGrp="1"/>
          </p:cNvSpPr>
          <p:nvPr>
            <p:ph type="media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media wilt toevoegen</a:t>
            </a:r>
            <a:endParaRPr lang="en-GB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5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3741484"/>
            <a:ext cx="5615940" cy="78486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nl-NL" dirty="0" err="1"/>
              <a:t>www.witteveenbos.com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29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isation page (Dut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jdelijke aanduiding voor tekst 3"/>
          <p:cNvSpPr>
            <a:spLocks noGrp="1"/>
          </p:cNvSpPr>
          <p:nvPr userDrawn="1">
            <p:ph type="body" sz="quarter" idx="11"/>
          </p:nvPr>
        </p:nvSpPr>
        <p:spPr>
          <a:xfrm>
            <a:off x="647701" y="3637486"/>
            <a:ext cx="7847900" cy="1239314"/>
          </a:xfrm>
        </p:spPr>
        <p:txBody>
          <a:bodyPr/>
          <a:lstStyle/>
          <a:p>
            <a:pPr lvl="0"/>
            <a:r>
              <a:rPr lang="nl-NL" sz="650"/>
              <a:t>Klikken om de tekststijl van het model te bewerken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 userDrawn="1"/>
        </p:nvGraphicFramePr>
        <p:xfrm>
          <a:off x="647701" y="973146"/>
          <a:ext cx="7847900" cy="2391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isation pag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jdelijke aanduiding voor tekst 3"/>
          <p:cNvSpPr>
            <a:spLocks noGrp="1"/>
          </p:cNvSpPr>
          <p:nvPr userDrawn="1">
            <p:ph type="body" sz="quarter" idx="11"/>
          </p:nvPr>
        </p:nvSpPr>
        <p:spPr>
          <a:xfrm>
            <a:off x="647701" y="3637486"/>
            <a:ext cx="7847900" cy="1239314"/>
          </a:xfrm>
        </p:spPr>
        <p:txBody>
          <a:bodyPr/>
          <a:lstStyle/>
          <a:p>
            <a:pPr lvl="0"/>
            <a:r>
              <a:rPr lang="nl-NL" sz="650"/>
              <a:t>Klikken om de tekststijl van het model te bewerken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 userDrawn="1"/>
        </p:nvGraphicFramePr>
        <p:xfrm>
          <a:off x="647701" y="973146"/>
          <a:ext cx="7847900" cy="2391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647700" y="1716087"/>
            <a:ext cx="7847901" cy="2644775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numer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647700" y="1716088"/>
            <a:ext cx="7847901" cy="2644775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647700" y="3256800"/>
            <a:ext cx="2880000" cy="1620000"/>
          </a:xfrm>
          <a:solidFill>
            <a:srgbClr val="1843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647700" y="1716088"/>
            <a:ext cx="7847901" cy="3160711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9987" y="3219545"/>
            <a:ext cx="7845613" cy="428625"/>
          </a:xfrm>
        </p:spPr>
        <p:txBody>
          <a:bodyPr lIns="0" tIns="0" rIns="180000" bIns="0" anchor="t">
            <a:noAutofit/>
          </a:bodyPr>
          <a:lstStyle>
            <a:lvl1pPr algn="l">
              <a:lnSpc>
                <a:spcPts val="2200"/>
              </a:lnSpc>
              <a:defRPr sz="2200" b="1" kern="15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649987" y="3648171"/>
            <a:ext cx="7847901" cy="1228628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60429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title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1" y="1287463"/>
            <a:ext cx="7850188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8" cy="6362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923669"/>
            <a:ext cx="7850188" cy="2437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pic>
        <p:nvPicPr>
          <p:cNvPr id="5" name="Afbeelding 4" descr="LogoWB_Color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48000" y="216000"/>
            <a:ext cx="1324800" cy="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4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0" r:id="rId4"/>
    <p:sldLayoutId id="2147483663" r:id="rId5"/>
    <p:sldLayoutId id="2147483659" r:id="rId6"/>
    <p:sldLayoutId id="2147483658" r:id="rId7"/>
    <p:sldLayoutId id="2147483653" r:id="rId8"/>
    <p:sldLayoutId id="2147483664" r:id="rId9"/>
    <p:sldLayoutId id="2147483654" r:id="rId10"/>
    <p:sldLayoutId id="2147483655" r:id="rId11"/>
    <p:sldLayoutId id="2147483665" r:id="rId12"/>
    <p:sldLayoutId id="2147483656" r:id="rId13"/>
  </p:sldLayoutIdLst>
  <p:hf hdr="0" ftr="0"/>
  <p:txStyles>
    <p:titleStyle>
      <a:lvl1pPr algn="l" defTabSz="457200" rtl="0" eaLnBrk="1" latinLnBrk="0" hangingPunct="1">
        <a:lnSpc>
          <a:spcPts val="2200"/>
        </a:lnSpc>
        <a:spcBef>
          <a:spcPct val="0"/>
        </a:spcBef>
        <a:buNone/>
        <a:defRPr sz="2200" b="0" kern="1200">
          <a:solidFill>
            <a:srgbClr val="005D76"/>
          </a:solidFill>
          <a:latin typeface="Segoe UI Semibold" pitchFamily="34" charset="0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228600" indent="-22860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479425" indent="-242888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·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701675" indent="-22860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708025" indent="-23495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en-GB" sz="1600" kern="1200" dirty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pelle-op-den-bos.be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0BA4CA50-CE10-404B-9E64-F50A3E5889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48" b="148"/>
          <a:stretch/>
        </p:blipFill>
        <p:spPr/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07703" y="3182008"/>
            <a:ext cx="6590185" cy="790380"/>
          </a:xfrm>
        </p:spPr>
        <p:txBody>
          <a:bodyPr/>
          <a:lstStyle/>
          <a:p>
            <a:r>
              <a:rPr lang="nl-NL" sz="3200" dirty="0"/>
              <a:t>Toelichting bewoners - Verkeersafwikkeling centrum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18/02/2021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DDB10F-D610-4AA9-9679-08E80E8130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Terugkoppeling reacties verkeersafwikkeling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Vervolgtraject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2375111-5FB1-46A2-BD04-58F0D08A2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527E38D-591D-4FFF-AFF0-5FF4E16C9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914441"/>
              </p:ext>
            </p:extLst>
          </p:nvPr>
        </p:nvGraphicFramePr>
        <p:xfrm>
          <a:off x="1972815" y="725122"/>
          <a:ext cx="5208240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93893EDA-8ED7-410E-97CA-D010E2B025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023441" y="3672167"/>
            <a:ext cx="5818998" cy="395539"/>
          </a:xfrm>
          <a:prstGeom prst="rect">
            <a:avLst/>
          </a:prstGeom>
          <a:ln>
            <a:noFill/>
          </a:ln>
        </p:spPr>
      </p:pic>
      <p:pic>
        <p:nvPicPr>
          <p:cNvPr id="10" name="Picture 2" descr="Startpagina - Gemeente Kapelle-op-den-bos">
            <a:extLst>
              <a:ext uri="{FF2B5EF4-FFF2-40B4-BE49-F238E27FC236}">
                <a16:creationId xmlns:a16="http://schemas.microsoft.com/office/drawing/2014/main" id="{104B294A-E263-42C8-8AED-128E4C4CF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2" y="3563937"/>
            <a:ext cx="1913104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3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527AB4E2-7B9F-4F8D-88C4-09A47D1BB2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8" b="148"/>
          <a:stretch>
            <a:fillRect/>
          </a:stretch>
        </p:blipFill>
        <p:spPr>
          <a:xfrm>
            <a:off x="0" y="801688"/>
            <a:ext cx="9144000" cy="4075112"/>
          </a:xfr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www.witteveenbos.com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647701" y="3637486"/>
            <a:ext cx="7847900" cy="1239314"/>
          </a:xfrm>
        </p:spPr>
        <p:txBody>
          <a:bodyPr/>
          <a:lstStyle/>
          <a:p>
            <a:r>
              <a:rPr lang="nl-NL" sz="650" dirty="0"/>
              <a:t>Het kwaliteitsmanagementsysteem van Witteveen+Bos is gecertificeerd op basis van ISO 9001.</a:t>
            </a:r>
          </a:p>
          <a:p>
            <a:r>
              <a:rPr lang="nl-NL" sz="650" dirty="0"/>
              <a:t>© Witteveen+Bos</a:t>
            </a:r>
          </a:p>
          <a:p>
            <a:endParaRPr lang="nl-NL" sz="650" dirty="0"/>
          </a:p>
          <a:p>
            <a:r>
              <a:rPr lang="nl-NL" sz="650" dirty="0"/>
              <a:t>Niets uit dit document mag worden verveelvoudigd en/of openbaar gemaakt in enige vorm zonder voorafgaande schriftelijke toestemming van Witteveen+Bos Raadgevende ingenieurs B.V. noch mag het zonder dergelijke toestemming worden gebruikt voor enig ander werk dan waarvoor het is vervaardigd, behoudens schriftelijk anders overeengekomen. Witteveen+Bos aanvaardt geen aansprakelijkheid voor enigerlei schade die voortvloeit uit of verband houdt met het wijzigen van de inhoud van het door Witteveen+Bos geleverde document. </a:t>
            </a:r>
          </a:p>
          <a:p>
            <a:endParaRPr lang="nl-NL" sz="650" dirty="0"/>
          </a:p>
          <a:p>
            <a:r>
              <a:rPr lang="nl-NL" sz="650" dirty="0"/>
              <a:t>Witteveen+Bos Raadgevende ingenieurs </a:t>
            </a:r>
            <a:r>
              <a:rPr lang="nl-NL" sz="650" dirty="0" err="1"/>
              <a:t>B.V</a:t>
            </a:r>
            <a:r>
              <a:rPr lang="nl-NL" sz="650" dirty="0"/>
              <a:t>. | Leeuwenbrug 8 | Postbus 233 | 7400 AE  Deventer | +31 (0)570 69 79 11 | </a:t>
            </a:r>
            <a:r>
              <a:rPr lang="nl-NL" sz="650" dirty="0" err="1"/>
              <a:t>www.witteveenbos.com</a:t>
            </a:r>
            <a:r>
              <a:rPr lang="nl-NL" sz="650" dirty="0"/>
              <a:t> | KvK 38020751</a:t>
            </a:r>
          </a:p>
          <a:p>
            <a:endParaRPr lang="nl-NL" sz="650" dirty="0"/>
          </a:p>
          <a:p>
            <a:endParaRPr lang="nl-NL" sz="650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44175"/>
              </p:ext>
            </p:extLst>
          </p:nvPr>
        </p:nvGraphicFramePr>
        <p:xfrm>
          <a:off x="647701" y="973146"/>
          <a:ext cx="7847900" cy="19429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Project</a:t>
                      </a:r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r>
                        <a:rPr lang="nl-BE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Mobiliteitsvisie en raamcontract ontwerp en opvolging kruispuntwijzigingen</a:t>
                      </a: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50" kern="1200" baseline="0" dirty="0" err="1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Opdrachtgever</a:t>
                      </a:r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r>
                        <a:rPr lang="nl-NL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Gemeente Kapelle-op-den-Bos</a:t>
                      </a: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Document</a:t>
                      </a:r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r>
                        <a:rPr lang="nl-NL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Presentatie toelichting bewoners – Verkeersafwikkeling centrum</a:t>
                      </a: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Status</a:t>
                      </a:r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r>
                        <a:rPr lang="nl-NL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Definitief</a:t>
                      </a: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Datum</a:t>
                      </a:r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r>
                        <a:rPr lang="nl-NL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18/02/2021</a:t>
                      </a: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50" kern="1200" baseline="0" dirty="0" err="1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Projectcode</a:t>
                      </a:r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r>
                        <a:rPr lang="nl-NL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117030</a:t>
                      </a: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50" kern="1200" baseline="0" dirty="0" err="1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Projectleider</a:t>
                      </a:r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r>
                        <a:rPr lang="nl-NL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Wouter Broos</a:t>
                      </a: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650" kern="1200" baseline="0" dirty="0" err="1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Projectdirecteur</a:t>
                      </a:r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r>
                        <a:rPr lang="nl-NL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Kristof Myncke</a:t>
                      </a: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Auteur(s)</a:t>
                      </a: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r>
                        <a:rPr lang="nl-NL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Wouter Broos</a:t>
                      </a: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Gecontroleerd door</a:t>
                      </a: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r>
                        <a:rPr lang="nl-NL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Bralt Michiels</a:t>
                      </a: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Goedgekeurd door</a:t>
                      </a: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r>
                        <a:rPr lang="nl-NL" sz="650" kern="1200" baseline="0" dirty="0">
                          <a:solidFill>
                            <a:srgbClr val="18435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Wouter Broos</a:t>
                      </a: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Inhoud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Algemene</a:t>
            </a:r>
            <a:r>
              <a:rPr lang="en-GB" dirty="0"/>
              <a:t> </a:t>
            </a:r>
            <a:r>
              <a:rPr lang="en-GB" dirty="0" err="1"/>
              <a:t>terugkoppeling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Aanpassingen</a:t>
            </a:r>
            <a:r>
              <a:rPr lang="en-GB" dirty="0"/>
              <a:t> zone centrum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Vervolgtraject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Algemene</a:t>
            </a:r>
            <a:r>
              <a:rPr lang="en-GB" dirty="0"/>
              <a:t> </a:t>
            </a:r>
            <a:r>
              <a:rPr lang="en-GB" dirty="0" err="1"/>
              <a:t>terugkoppeling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B628DBA-373A-4294-89B1-CC2C00069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Alle vragen en opmerkingen zullen via Kapelle Spreekt beantwoord worden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Vandaag belangrijkste zaken en aanpassingen</a:t>
            </a:r>
          </a:p>
        </p:txBody>
      </p:sp>
    </p:spTree>
    <p:extLst>
      <p:ext uri="{BB962C8B-B14F-4D97-AF65-F5344CB8AC3E}">
        <p14:creationId xmlns:p14="http://schemas.microsoft.com/office/powerpoint/2010/main" val="117637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Algemene</a:t>
            </a:r>
            <a:r>
              <a:rPr lang="en-GB" dirty="0"/>
              <a:t> </a:t>
            </a:r>
            <a:r>
              <a:rPr lang="en-GB" dirty="0" err="1"/>
              <a:t>terugkoppeling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B628DBA-373A-4294-89B1-CC2C00069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Geen losstaand project: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 err="1"/>
              <a:t>Heraanleg</a:t>
            </a:r>
            <a:r>
              <a:rPr lang="nl-BE" dirty="0"/>
              <a:t> kruispunten op fietsroutes: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BE" dirty="0"/>
              <a:t>Hombeekseweg-Mechelseweg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BE" dirty="0"/>
              <a:t>Vaartstraat-Vaartdijk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BE" dirty="0" err="1"/>
              <a:t>Leireke-Bormstraat</a:t>
            </a:r>
            <a:endParaRPr lang="nl-BE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BE" dirty="0"/>
              <a:t>Oudstrijdersstraat-Hogerheistraat</a:t>
            </a:r>
          </a:p>
          <a:p>
            <a:pPr lvl="1" indent="0">
              <a:buNone/>
            </a:pPr>
            <a:endParaRPr lang="nl-BE" dirty="0"/>
          </a:p>
          <a:p>
            <a:pPr lvl="1" indent="0">
              <a:buNone/>
            </a:pPr>
            <a:r>
              <a:rPr lang="nl-BE" dirty="0">
                <a:sym typeface="Wingdings" panose="05000000000000000000" pitchFamily="2" charset="2"/>
              </a:rPr>
              <a:t>  </a:t>
            </a:r>
            <a:r>
              <a:rPr lang="nl-BE" dirty="0">
                <a:sym typeface="Wingdings" panose="05000000000000000000" pitchFamily="2" charset="2"/>
                <a:hlinkClick r:id="rId2"/>
              </a:rPr>
              <a:t>www.kapelle-op-den-bos.be</a:t>
            </a:r>
            <a:endParaRPr lang="nl-BE" dirty="0"/>
          </a:p>
          <a:p>
            <a:pPr marL="514350" lvl="1" indent="-285750">
              <a:buFont typeface="Wingdings" panose="05000000000000000000" pitchFamily="2" charset="2"/>
              <a:buChar char="Ø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9A917E33-73BB-4234-8870-A851728652F0}"/>
              </a:ext>
            </a:extLst>
          </p:cNvPr>
          <p:cNvSpPr txBox="1">
            <a:spLocks/>
          </p:cNvSpPr>
          <p:nvPr/>
        </p:nvSpPr>
        <p:spPr>
          <a:xfrm>
            <a:off x="4932040" y="1707877"/>
            <a:ext cx="3915916" cy="2644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86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479425" indent="-242888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·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701675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08025" indent="-2349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en-GB" sz="1600" kern="1200" dirty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/>
              <a:t>Andere parallel lopende projecten: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BE" dirty="0"/>
              <a:t>Vrachtroutenetwerk in de politiezone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BE" dirty="0"/>
              <a:t>Fietspad in de </a:t>
            </a:r>
            <a:r>
              <a:rPr lang="nl-BE" dirty="0" err="1"/>
              <a:t>Oudemanstraat</a:t>
            </a:r>
            <a:endParaRPr lang="nl-BE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BE" dirty="0"/>
              <a:t>Opwaardering van diverse trage wegen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BE" dirty="0"/>
              <a:t>Fietspad Molenstraat-Meiselaan</a:t>
            </a:r>
          </a:p>
        </p:txBody>
      </p:sp>
    </p:spTree>
    <p:extLst>
      <p:ext uri="{BB962C8B-B14F-4D97-AF65-F5344CB8AC3E}">
        <p14:creationId xmlns:p14="http://schemas.microsoft.com/office/powerpoint/2010/main" val="73245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Algemene</a:t>
            </a:r>
            <a:r>
              <a:rPr lang="en-GB" dirty="0"/>
              <a:t> </a:t>
            </a:r>
            <a:r>
              <a:rPr lang="en-GB" dirty="0" err="1"/>
              <a:t>terugkoppeling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B628DBA-373A-4294-89B1-CC2C00069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(tijdelijke) maatregelen indien geen infrastructuuraanpassingen: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Plantvakken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Parkeervakken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Verkeersremmers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520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Aanpassingen</a:t>
            </a:r>
            <a:r>
              <a:rPr lang="en-GB" dirty="0"/>
              <a:t> zone centrum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227E123-1110-4D28-B1DA-83BFC8B470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Snelheidsregimes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Circulatieplan</a:t>
            </a:r>
          </a:p>
        </p:txBody>
      </p:sp>
    </p:spTree>
    <p:extLst>
      <p:ext uri="{BB962C8B-B14F-4D97-AF65-F5344CB8AC3E}">
        <p14:creationId xmlns:p14="http://schemas.microsoft.com/office/powerpoint/2010/main" val="170048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51211" y="481806"/>
            <a:ext cx="7850189" cy="428625"/>
          </a:xfrm>
        </p:spPr>
        <p:txBody>
          <a:bodyPr/>
          <a:lstStyle/>
          <a:p>
            <a:pPr algn="r"/>
            <a:r>
              <a:rPr lang="en-GB" dirty="0" err="1"/>
              <a:t>Snelheidsregimes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26A800-F253-4698-BD5B-01D1736E7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378" y="1073353"/>
            <a:ext cx="5789243" cy="36405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87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51211" y="481806"/>
            <a:ext cx="7850189" cy="428625"/>
          </a:xfrm>
        </p:spPr>
        <p:txBody>
          <a:bodyPr/>
          <a:lstStyle/>
          <a:p>
            <a:pPr algn="r"/>
            <a:r>
              <a:rPr lang="en-GB" dirty="0" err="1"/>
              <a:t>Circulatieplan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5458FA-E43E-437A-B830-EDABDDCEB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48" t="43923" b="4827"/>
          <a:stretch/>
        </p:blipFill>
        <p:spPr>
          <a:xfrm>
            <a:off x="1889702" y="1149161"/>
            <a:ext cx="5364596" cy="34891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82289147"/>
      </p:ext>
    </p:extLst>
  </p:cSld>
  <p:clrMapOvr>
    <a:masterClrMapping/>
  </p:clrMapOvr>
</p:sld>
</file>

<file path=ppt/theme/theme1.xml><?xml version="1.0" encoding="utf-8"?>
<a:theme xmlns:a="http://schemas.openxmlformats.org/drawingml/2006/main" name="nieuwe-wb-presentatie">
  <a:themeElements>
    <a:clrScheme name="Witteveen+Bos">
      <a:dk1>
        <a:srgbClr val="000000"/>
      </a:dk1>
      <a:lt1>
        <a:srgbClr val="FFFFFF"/>
      </a:lt1>
      <a:dk2>
        <a:srgbClr val="F3F7FC"/>
      </a:dk2>
      <a:lt2>
        <a:srgbClr val="FFFFFF"/>
      </a:lt2>
      <a:accent1>
        <a:srgbClr val="005D76"/>
      </a:accent1>
      <a:accent2>
        <a:srgbClr val="81D0F7"/>
      </a:accent2>
      <a:accent3>
        <a:srgbClr val="0097D9"/>
      </a:accent3>
      <a:accent4>
        <a:srgbClr val="15292F"/>
      </a:accent4>
      <a:accent5>
        <a:srgbClr val="BDE5FB"/>
      </a:accent5>
      <a:accent6>
        <a:srgbClr val="49B5E4"/>
      </a:accent6>
      <a:hlink>
        <a:srgbClr val="005D76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euwe-wb-presentatie-16-9.potx" id="{9DB960E3-100C-41DF-9551-67B27F07A95A}" vid="{F0DF0A41-40FA-477D-87FF-FC7F8C14A91B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nieuwe-wb-presentatie-16-9</Template>
  <TotalTime>133</TotalTime>
  <Words>303</Words>
  <Application>Microsoft Office PowerPoint</Application>
  <PresentationFormat>Diavoorstelling (16:9)</PresentationFormat>
  <Paragraphs>81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Segoe UI Semibold</vt:lpstr>
      <vt:lpstr>Wingdings</vt:lpstr>
      <vt:lpstr>nieuwe-wb-presentatie</vt:lpstr>
      <vt:lpstr>PowerPoint-presentatie</vt:lpstr>
      <vt:lpstr>PowerPoint-presentatie</vt:lpstr>
      <vt:lpstr>Inhoud</vt:lpstr>
      <vt:lpstr>1. Algemene terugkoppeling</vt:lpstr>
      <vt:lpstr>1. Algemene terugkoppeling</vt:lpstr>
      <vt:lpstr>1. Algemene terugkoppeling</vt:lpstr>
      <vt:lpstr>2. Aanpassingen zone centrum</vt:lpstr>
      <vt:lpstr>Snelheidsregimes</vt:lpstr>
      <vt:lpstr>Circulatieplan</vt:lpstr>
      <vt:lpstr>4. Vervolgtraject</vt:lpstr>
      <vt:lpstr>PowerPoint-presentatie</vt:lpstr>
    </vt:vector>
  </TitlesOfParts>
  <Company>Witteveen+Bos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Wouter Broos</dc:creator>
  <cp:lastModifiedBy>Wouter Broos</cp:lastModifiedBy>
  <cp:revision>17</cp:revision>
  <cp:lastPrinted>2014-10-08T14:54:58Z</cp:lastPrinted>
  <dcterms:created xsi:type="dcterms:W3CDTF">2021-01-13T15:51:15Z</dcterms:created>
  <dcterms:modified xsi:type="dcterms:W3CDTF">2021-02-15T20:35:10Z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al">
    <vt:lpwstr>nl</vt:lpwstr>
  </property>
</Properties>
</file>